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8288000" cy="10287000"/>
  <p:notesSz cx="6858000" cy="9144000"/>
  <p:embeddedFontLst>
    <p:embeddedFont>
      <p:font typeface="Archivo Black" panose="020B0604020202020204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nva Sans Bold" panose="020B0604020202020204" charset="0"/>
      <p:regular r:id="rId52"/>
    </p:embeddedFont>
    <p:embeddedFont>
      <p:font typeface="Canva Sans Italics" panose="020B0604020202020204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94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Reid" userId="7290d41a-b4a9-4d86-9fd9-917e8aa4b67b" providerId="ADAL" clId="{4F60311C-6472-44CA-8EE4-29F483CA6283}"/>
    <pc:docChg chg="modSld">
      <pc:chgData name="Jay Reid" userId="7290d41a-b4a9-4d86-9fd9-917e8aa4b67b" providerId="ADAL" clId="{4F60311C-6472-44CA-8EE4-29F483CA6283}" dt="2022-09-28T21:27:02.219" v="0" actId="14100"/>
      <pc:docMkLst>
        <pc:docMk/>
      </pc:docMkLst>
      <pc:sldChg chg="modSp mod">
        <pc:chgData name="Jay Reid" userId="7290d41a-b4a9-4d86-9fd9-917e8aa4b67b" providerId="ADAL" clId="{4F60311C-6472-44CA-8EE4-29F483CA6283}" dt="2022-09-28T21:27:02.219" v="0" actId="14100"/>
        <pc:sldMkLst>
          <pc:docMk/>
          <pc:sldMk cId="0" sldId="271"/>
        </pc:sldMkLst>
        <pc:grpChg chg="mod">
          <ac:chgData name="Jay Reid" userId="7290d41a-b4a9-4d86-9fd9-917e8aa4b67b" providerId="ADAL" clId="{4F60311C-6472-44CA-8EE4-29F483CA6283}" dt="2022-09-28T21:27:02.219" v="0" actId="14100"/>
          <ac:grpSpMkLst>
            <pc:docMk/>
            <pc:sldMk cId="0" sldId="271"/>
            <ac:grpSpMk id="6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3BF3B-4D94-4CA2-9A03-C49E91F455E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91150-5273-4CE1-8EE7-35301E67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1150-5273-4CE1-8EE7-35301E67C07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2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4417" y="4042654"/>
            <a:ext cx="20248242" cy="1900116"/>
            <a:chOff x="0" y="0"/>
            <a:chExt cx="5332870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32870" cy="500442"/>
            </a:xfrm>
            <a:custGeom>
              <a:avLst/>
              <a:gdLst/>
              <a:ahLst/>
              <a:cxnLst/>
              <a:rect l="l" t="t" r="r" b="b"/>
              <a:pathLst>
                <a:path w="5332870" h="500442">
                  <a:moveTo>
                    <a:pt x="38235" y="0"/>
                  </a:moveTo>
                  <a:lnTo>
                    <a:pt x="5294635" y="0"/>
                  </a:lnTo>
                  <a:cubicBezTo>
                    <a:pt x="5304776" y="0"/>
                    <a:pt x="5314501" y="4028"/>
                    <a:pt x="5321671" y="11199"/>
                  </a:cubicBezTo>
                  <a:cubicBezTo>
                    <a:pt x="5328842" y="18369"/>
                    <a:pt x="5332870" y="28094"/>
                    <a:pt x="5332870" y="38235"/>
                  </a:cubicBezTo>
                  <a:lnTo>
                    <a:pt x="5332870" y="462207"/>
                  </a:lnTo>
                  <a:cubicBezTo>
                    <a:pt x="5332870" y="472348"/>
                    <a:pt x="5328842" y="482073"/>
                    <a:pt x="5321671" y="489243"/>
                  </a:cubicBezTo>
                  <a:cubicBezTo>
                    <a:pt x="5314501" y="496414"/>
                    <a:pt x="5304776" y="500442"/>
                    <a:pt x="5294635" y="500442"/>
                  </a:cubicBezTo>
                  <a:lnTo>
                    <a:pt x="38235" y="500442"/>
                  </a:lnTo>
                  <a:cubicBezTo>
                    <a:pt x="17118" y="500442"/>
                    <a:pt x="0" y="483324"/>
                    <a:pt x="0" y="462207"/>
                  </a:cubicBezTo>
                  <a:lnTo>
                    <a:pt x="0" y="38235"/>
                  </a:lnTo>
                  <a:cubicBezTo>
                    <a:pt x="0" y="28094"/>
                    <a:pt x="4028" y="18369"/>
                    <a:pt x="11199" y="11199"/>
                  </a:cubicBezTo>
                  <a:cubicBezTo>
                    <a:pt x="18369" y="4028"/>
                    <a:pt x="28094" y="0"/>
                    <a:pt x="38235" y="0"/>
                  </a:cubicBez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43560" y="4042654"/>
            <a:ext cx="16632287" cy="1882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99"/>
              </a:lnSpc>
            </a:pPr>
            <a:r>
              <a:rPr lang="en-US" sz="10999" dirty="0">
                <a:solidFill>
                  <a:srgbClr val="FFFFFF"/>
                </a:solidFill>
                <a:latin typeface="Archivo Black"/>
              </a:rPr>
              <a:t>Electric Motors 101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9232"/>
            <a:ext cx="18474930" cy="1900116"/>
            <a:chOff x="0" y="0"/>
            <a:chExt cx="486582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5825" cy="500442"/>
            </a:xfrm>
            <a:custGeom>
              <a:avLst/>
              <a:gdLst/>
              <a:ahLst/>
              <a:cxnLst/>
              <a:rect l="l" t="t" r="r" b="b"/>
              <a:pathLst>
                <a:path w="4865825" h="500442">
                  <a:moveTo>
                    <a:pt x="0" y="0"/>
                  </a:moveTo>
                  <a:lnTo>
                    <a:pt x="4865825" y="0"/>
                  </a:lnTo>
                  <a:lnTo>
                    <a:pt x="486582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3577" y="2644401"/>
            <a:ext cx="17340846" cy="3409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577" y="6054118"/>
            <a:ext cx="2572366" cy="25105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1206303" y="645870"/>
            <a:ext cx="20887536" cy="130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Rotation of the Motor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5943" y="7645259"/>
            <a:ext cx="2572366" cy="25105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98905" y="6054118"/>
            <a:ext cx="2572366" cy="25105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28242" y="7645259"/>
            <a:ext cx="2572366" cy="2510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87066" y="6054118"/>
            <a:ext cx="2572366" cy="25105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10358" y="7645259"/>
            <a:ext cx="2572366" cy="2510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69182" y="6054118"/>
            <a:ext cx="2572366" cy="25105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04527" y="2027502"/>
            <a:ext cx="13078946" cy="74312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429232"/>
            <a:ext cx="18474930" cy="1900116"/>
            <a:chOff x="0" y="0"/>
            <a:chExt cx="4865825" cy="5004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65825" cy="500442"/>
            </a:xfrm>
            <a:custGeom>
              <a:avLst/>
              <a:gdLst/>
              <a:ahLst/>
              <a:cxnLst/>
              <a:rect l="l" t="t" r="r" b="b"/>
              <a:pathLst>
                <a:path w="4865825" h="500442">
                  <a:moveTo>
                    <a:pt x="0" y="0"/>
                  </a:moveTo>
                  <a:lnTo>
                    <a:pt x="4865825" y="0"/>
                  </a:lnTo>
                  <a:lnTo>
                    <a:pt x="486582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1206303" y="645870"/>
            <a:ext cx="20887536" cy="130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Synchronous Speed of Motor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71900" y="0"/>
            <a:ext cx="10816100" cy="10287000"/>
            <a:chOff x="0" y="0"/>
            <a:chExt cx="3995766" cy="38003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95765" cy="3800301"/>
            </a:xfrm>
            <a:custGeom>
              <a:avLst/>
              <a:gdLst/>
              <a:ahLst/>
              <a:cxnLst/>
              <a:rect l="l" t="t" r="r" b="b"/>
              <a:pathLst>
                <a:path w="3995765" h="3800301">
                  <a:moveTo>
                    <a:pt x="0" y="0"/>
                  </a:moveTo>
                  <a:lnTo>
                    <a:pt x="0" y="3800301"/>
                  </a:lnTo>
                  <a:lnTo>
                    <a:pt x="3995765" y="3800301"/>
                  </a:lnTo>
                  <a:lnTo>
                    <a:pt x="3995765" y="0"/>
                  </a:lnTo>
                  <a:lnTo>
                    <a:pt x="0" y="0"/>
                  </a:lnTo>
                  <a:close/>
                  <a:moveTo>
                    <a:pt x="3934806" y="3739341"/>
                  </a:moveTo>
                  <a:lnTo>
                    <a:pt x="59690" y="3739341"/>
                  </a:lnTo>
                  <a:lnTo>
                    <a:pt x="59690" y="59690"/>
                  </a:lnTo>
                  <a:lnTo>
                    <a:pt x="3934806" y="59690"/>
                  </a:lnTo>
                  <a:lnTo>
                    <a:pt x="3934806" y="3739341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-157165"/>
            <a:ext cx="7619036" cy="10444165"/>
            <a:chOff x="0" y="0"/>
            <a:chExt cx="2006660" cy="27507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06660" cy="2750726"/>
            </a:xfrm>
            <a:custGeom>
              <a:avLst/>
              <a:gdLst/>
              <a:ahLst/>
              <a:cxnLst/>
              <a:rect l="l" t="t" r="r" b="b"/>
              <a:pathLst>
                <a:path w="2006660" h="2750726">
                  <a:moveTo>
                    <a:pt x="0" y="0"/>
                  </a:moveTo>
                  <a:lnTo>
                    <a:pt x="2006660" y="0"/>
                  </a:lnTo>
                  <a:lnTo>
                    <a:pt x="2006660" y="2750726"/>
                  </a:lnTo>
                  <a:lnTo>
                    <a:pt x="0" y="2750726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7136" y="2741866"/>
            <a:ext cx="7324764" cy="3971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Poles &amp; 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Sychronus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RPM @ 60HZ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673276" y="1223625"/>
            <a:ext cx="8586024" cy="7682586"/>
            <a:chOff x="0" y="0"/>
            <a:chExt cx="11448032" cy="10243448"/>
          </a:xfrm>
        </p:grpSpPr>
        <p:grpSp>
          <p:nvGrpSpPr>
            <p:cNvPr id="9" name="Group 9"/>
            <p:cNvGrpSpPr/>
            <p:nvPr/>
          </p:nvGrpSpPr>
          <p:grpSpPr>
            <a:xfrm>
              <a:off x="163068" y="0"/>
              <a:ext cx="10617642" cy="6525754"/>
              <a:chOff x="0" y="0"/>
              <a:chExt cx="2941837" cy="180809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941837" cy="1808095"/>
              </a:xfrm>
              <a:custGeom>
                <a:avLst/>
                <a:gdLst/>
                <a:ahLst/>
                <a:cxnLst/>
                <a:rect l="l" t="t" r="r" b="b"/>
                <a:pathLst>
                  <a:path w="2941837" h="1808095">
                    <a:moveTo>
                      <a:pt x="0" y="0"/>
                    </a:moveTo>
                    <a:lnTo>
                      <a:pt x="0" y="1808095"/>
                    </a:lnTo>
                    <a:lnTo>
                      <a:pt x="2941837" y="1808095"/>
                    </a:lnTo>
                    <a:lnTo>
                      <a:pt x="2941837" y="0"/>
                    </a:lnTo>
                    <a:lnTo>
                      <a:pt x="0" y="0"/>
                    </a:lnTo>
                    <a:close/>
                    <a:moveTo>
                      <a:pt x="2880877" y="1747135"/>
                    </a:moveTo>
                    <a:lnTo>
                      <a:pt x="59690" y="1747135"/>
                    </a:lnTo>
                    <a:lnTo>
                      <a:pt x="59690" y="59690"/>
                    </a:lnTo>
                    <a:lnTo>
                      <a:pt x="2880877" y="59690"/>
                    </a:lnTo>
                    <a:lnTo>
                      <a:pt x="2880877" y="1747135"/>
                    </a:lnTo>
                    <a:close/>
                  </a:path>
                </a:pathLst>
              </a:custGeom>
              <a:solidFill>
                <a:srgbClr val="135092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5471889" y="0"/>
              <a:ext cx="5308821" cy="6525754"/>
              <a:chOff x="0" y="0"/>
              <a:chExt cx="1470919" cy="180809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0919" cy="1808095"/>
              </a:xfrm>
              <a:custGeom>
                <a:avLst/>
                <a:gdLst/>
                <a:ahLst/>
                <a:cxnLst/>
                <a:rect l="l" t="t" r="r" b="b"/>
                <a:pathLst>
                  <a:path w="1470919" h="1808095">
                    <a:moveTo>
                      <a:pt x="0" y="0"/>
                    </a:moveTo>
                    <a:lnTo>
                      <a:pt x="0" y="1808095"/>
                    </a:lnTo>
                    <a:lnTo>
                      <a:pt x="1470919" y="1808095"/>
                    </a:lnTo>
                    <a:lnTo>
                      <a:pt x="1470919" y="0"/>
                    </a:lnTo>
                    <a:lnTo>
                      <a:pt x="0" y="0"/>
                    </a:lnTo>
                    <a:close/>
                    <a:moveTo>
                      <a:pt x="1409959" y="1747135"/>
                    </a:moveTo>
                    <a:lnTo>
                      <a:pt x="59690" y="1747135"/>
                    </a:lnTo>
                    <a:lnTo>
                      <a:pt x="59690" y="59690"/>
                    </a:lnTo>
                    <a:lnTo>
                      <a:pt x="1409959" y="59690"/>
                    </a:lnTo>
                    <a:lnTo>
                      <a:pt x="1409959" y="1747135"/>
                    </a:lnTo>
                    <a:close/>
                  </a:path>
                </a:pathLst>
              </a:custGeom>
              <a:solidFill>
                <a:srgbClr val="135092"/>
              </a:solidFill>
            </p:spPr>
          </p:sp>
        </p:grpSp>
        <p:sp>
          <p:nvSpPr>
            <p:cNvPr id="13" name="AutoShape 13"/>
            <p:cNvSpPr/>
            <p:nvPr/>
          </p:nvSpPr>
          <p:spPr>
            <a:xfrm>
              <a:off x="163068" y="2473922"/>
              <a:ext cx="10617642" cy="0"/>
            </a:xfrm>
            <a:prstGeom prst="line">
              <a:avLst/>
            </a:prstGeom>
            <a:ln w="215900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163068" y="1231810"/>
              <a:ext cx="10617642" cy="0"/>
            </a:xfrm>
            <a:prstGeom prst="line">
              <a:avLst/>
            </a:prstGeom>
            <a:ln w="215900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163068" y="5068199"/>
              <a:ext cx="10617642" cy="0"/>
            </a:xfrm>
            <a:prstGeom prst="line">
              <a:avLst/>
            </a:prstGeom>
            <a:ln w="215900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163068" y="3747998"/>
              <a:ext cx="10617642" cy="0"/>
            </a:xfrm>
            <a:prstGeom prst="line">
              <a:avLst/>
            </a:prstGeom>
            <a:ln w="215900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808296" y="441515"/>
              <a:ext cx="4302186" cy="589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8"/>
                </a:lnSpc>
              </a:pPr>
              <a:r>
                <a:rPr lang="en-US" sz="2670">
                  <a:solidFill>
                    <a:srgbClr val="135092"/>
                  </a:solidFill>
                  <a:latin typeface="Archivo Black"/>
                </a:rPr>
                <a:t>Magnetic Poles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706989" y="431990"/>
              <a:ext cx="4703152" cy="608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4"/>
                </a:lnSpc>
              </a:pPr>
              <a:r>
                <a:rPr lang="en-US" sz="2667">
                  <a:solidFill>
                    <a:srgbClr val="135092"/>
                  </a:solidFill>
                  <a:latin typeface="Archivo Black"/>
                </a:rPr>
                <a:t>Synchronous RPM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08296" y="1637728"/>
              <a:ext cx="4302186" cy="589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8"/>
                </a:lnSpc>
              </a:pPr>
              <a:r>
                <a:rPr lang="en-US" sz="2670">
                  <a:solidFill>
                    <a:srgbClr val="135092"/>
                  </a:solidFill>
                  <a:latin typeface="Archivo Black"/>
                </a:rPr>
                <a:t>2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08296" y="2835872"/>
              <a:ext cx="4302186" cy="589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8"/>
                </a:lnSpc>
              </a:pPr>
              <a:r>
                <a:rPr lang="en-US" sz="2670">
                  <a:solidFill>
                    <a:srgbClr val="135092"/>
                  </a:solidFill>
                  <a:latin typeface="Archivo Black"/>
                </a:rPr>
                <a:t>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08296" y="4224248"/>
              <a:ext cx="4302186" cy="589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8"/>
                </a:lnSpc>
              </a:pPr>
              <a:r>
                <a:rPr lang="en-US" sz="2670">
                  <a:solidFill>
                    <a:srgbClr val="135092"/>
                  </a:solidFill>
                  <a:latin typeface="Archivo Black"/>
                </a:rPr>
                <a:t>6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08296" y="5524099"/>
              <a:ext cx="4302186" cy="589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8"/>
                </a:lnSpc>
              </a:pPr>
              <a:r>
                <a:rPr lang="en-US" sz="2670">
                  <a:solidFill>
                    <a:srgbClr val="135092"/>
                  </a:solidFill>
                  <a:latin typeface="Archivo Black"/>
                </a:rPr>
                <a:t>8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975206" y="1637728"/>
              <a:ext cx="4302186" cy="589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8"/>
                </a:lnSpc>
              </a:pPr>
              <a:r>
                <a:rPr lang="en-US" sz="2670">
                  <a:solidFill>
                    <a:srgbClr val="135092"/>
                  </a:solidFill>
                  <a:latin typeface="Archivo Black"/>
                </a:rPr>
                <a:t>3600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975206" y="2873972"/>
              <a:ext cx="4302186" cy="589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8"/>
                </a:lnSpc>
              </a:pPr>
              <a:r>
                <a:rPr lang="en-US" sz="2670">
                  <a:solidFill>
                    <a:srgbClr val="135092"/>
                  </a:solidFill>
                  <a:latin typeface="Archivo Black"/>
                </a:rPr>
                <a:t>1800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975206" y="4148048"/>
              <a:ext cx="4302186" cy="589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8"/>
                </a:lnSpc>
              </a:pPr>
              <a:r>
                <a:rPr lang="en-US" sz="2670">
                  <a:solidFill>
                    <a:srgbClr val="135092"/>
                  </a:solidFill>
                  <a:latin typeface="Archivo Black"/>
                </a:rPr>
                <a:t>1200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107955" y="5468249"/>
              <a:ext cx="4302186" cy="589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8"/>
                </a:lnSpc>
              </a:pPr>
              <a:r>
                <a:rPr lang="en-US" sz="2670">
                  <a:solidFill>
                    <a:srgbClr val="135092"/>
                  </a:solidFill>
                  <a:latin typeface="Archivo Black"/>
                </a:rPr>
                <a:t>900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7375463"/>
              <a:ext cx="11413979" cy="1011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14"/>
                </a:lnSpc>
              </a:pPr>
              <a:r>
                <a:rPr lang="en-US" sz="4510">
                  <a:solidFill>
                    <a:srgbClr val="135092"/>
                  </a:solidFill>
                  <a:latin typeface="Archivo Black"/>
                </a:rPr>
                <a:t>7200/P = Synchronous RPM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4053" y="9231730"/>
              <a:ext cx="11413979" cy="1011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14"/>
                </a:lnSpc>
              </a:pPr>
              <a:r>
                <a:rPr lang="en-US" sz="4510">
                  <a:solidFill>
                    <a:srgbClr val="135092"/>
                  </a:solidFill>
                  <a:latin typeface="Archivo Black"/>
                </a:rPr>
                <a:t>7200/Synchronous RPM = P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9232"/>
            <a:ext cx="18474930" cy="1900116"/>
            <a:chOff x="0" y="0"/>
            <a:chExt cx="486582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5825" cy="500442"/>
            </a:xfrm>
            <a:custGeom>
              <a:avLst/>
              <a:gdLst/>
              <a:ahLst/>
              <a:cxnLst/>
              <a:rect l="l" t="t" r="r" b="b"/>
              <a:pathLst>
                <a:path w="4865825" h="500442">
                  <a:moveTo>
                    <a:pt x="0" y="0"/>
                  </a:moveTo>
                  <a:lnTo>
                    <a:pt x="4865825" y="0"/>
                  </a:lnTo>
                  <a:lnTo>
                    <a:pt x="486582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863921"/>
            <a:ext cx="8726611" cy="66685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3074585"/>
            <a:ext cx="8655140" cy="63350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1206303" y="645870"/>
            <a:ext cx="20887536" cy="130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Three Phrase Motor Construction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9232"/>
            <a:ext cx="18474930" cy="1900116"/>
            <a:chOff x="0" y="0"/>
            <a:chExt cx="486582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5825" cy="500442"/>
            </a:xfrm>
            <a:custGeom>
              <a:avLst/>
              <a:gdLst/>
              <a:ahLst/>
              <a:cxnLst/>
              <a:rect l="l" t="t" r="r" b="b"/>
              <a:pathLst>
                <a:path w="4865825" h="500442">
                  <a:moveTo>
                    <a:pt x="0" y="0"/>
                  </a:moveTo>
                  <a:lnTo>
                    <a:pt x="4865825" y="0"/>
                  </a:lnTo>
                  <a:lnTo>
                    <a:pt x="486582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9338" y="2540935"/>
            <a:ext cx="12789324" cy="756516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1206303" y="645870"/>
            <a:ext cx="20887536" cy="130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Three Phrase Motor Construction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2745"/>
            <a:ext cx="8438752" cy="1554757"/>
            <a:chOff x="0" y="0"/>
            <a:chExt cx="2716249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16249" cy="500442"/>
            </a:xfrm>
            <a:custGeom>
              <a:avLst/>
              <a:gdLst/>
              <a:ahLst/>
              <a:cxnLst/>
              <a:rect l="l" t="t" r="r" b="b"/>
              <a:pathLst>
                <a:path w="2716249" h="500442">
                  <a:moveTo>
                    <a:pt x="0" y="0"/>
                  </a:moveTo>
                  <a:lnTo>
                    <a:pt x="2716249" y="0"/>
                  </a:lnTo>
                  <a:lnTo>
                    <a:pt x="2716249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465213"/>
            <a:ext cx="15890303" cy="1727793"/>
            <a:chOff x="0" y="0"/>
            <a:chExt cx="6182446" cy="6722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2445" cy="672233"/>
            </a:xfrm>
            <a:custGeom>
              <a:avLst/>
              <a:gdLst/>
              <a:ahLst/>
              <a:cxnLst/>
              <a:rect l="l" t="t" r="r" b="b"/>
              <a:pathLst>
                <a:path w="6182445" h="672233">
                  <a:moveTo>
                    <a:pt x="0" y="0"/>
                  </a:moveTo>
                  <a:lnTo>
                    <a:pt x="6182445" y="0"/>
                  </a:lnTo>
                  <a:lnTo>
                    <a:pt x="6182445" y="672233"/>
                  </a:lnTo>
                  <a:lnTo>
                    <a:pt x="0" y="67223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3389" y="536572"/>
            <a:ext cx="6858270" cy="1274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9"/>
              </a:lnSpc>
            </a:pPr>
            <a:r>
              <a:rPr lang="en-US" sz="7364">
                <a:solidFill>
                  <a:srgbClr val="FFFFFF"/>
                </a:solidFill>
                <a:latin typeface="Archivo Black"/>
              </a:rPr>
              <a:t>What is slip?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1815" y="2574963"/>
            <a:ext cx="15387080" cy="1618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031" lvl="1" indent="-248016">
              <a:lnSpc>
                <a:spcPts val="3216"/>
              </a:lnSpc>
              <a:buFont typeface="Arial"/>
              <a:buChar char="•"/>
            </a:pPr>
            <a:r>
              <a:rPr lang="en-US" sz="2297">
                <a:solidFill>
                  <a:srgbClr val="FFFFFF"/>
                </a:solidFill>
                <a:latin typeface="Canva Sans Bold"/>
              </a:rPr>
              <a:t>To produce torque in an induction motor, currentmust flow in the rotor.</a:t>
            </a:r>
          </a:p>
          <a:p>
            <a:pPr marL="496031" lvl="1" indent="-248016">
              <a:lnSpc>
                <a:spcPts val="3216"/>
              </a:lnSpc>
              <a:buFont typeface="Arial"/>
              <a:buChar char="•"/>
            </a:pPr>
            <a:r>
              <a:rPr lang="en-US" sz="2297">
                <a:solidFill>
                  <a:srgbClr val="FFFFFF"/>
                </a:solidFill>
                <a:latin typeface="Canva Sans Bold"/>
              </a:rPr>
              <a:t>To induce current flow in the rotor, the rotorspeed must be slightly slower than thesynchronous speed.</a:t>
            </a:r>
          </a:p>
          <a:p>
            <a:pPr marL="496031" lvl="1" indent="-248016">
              <a:lnSpc>
                <a:spcPts val="3216"/>
              </a:lnSpc>
              <a:buFont typeface="Arial"/>
              <a:buChar char="•"/>
            </a:pPr>
            <a:r>
              <a:rPr lang="en-US" sz="2297">
                <a:solidFill>
                  <a:srgbClr val="FFFFFF"/>
                </a:solidFill>
                <a:latin typeface="Canva Sans Bold"/>
              </a:rPr>
              <a:t>The difference between the synchronous speedand the rotor speed (rated speed) is called the slip.</a:t>
            </a:r>
          </a:p>
          <a:p>
            <a:pPr>
              <a:lnSpc>
                <a:spcPts val="3216"/>
              </a:lnSpc>
            </a:pPr>
            <a:endParaRPr lang="en-US" sz="2297">
              <a:solidFill>
                <a:srgbClr val="FFFFFF"/>
              </a:solidFill>
              <a:latin typeface="Canva Sans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221815" y="4850232"/>
            <a:ext cx="17305168" cy="4948176"/>
            <a:chOff x="0" y="0"/>
            <a:chExt cx="23073557" cy="659756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7106404" cy="532980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696019" y="1813358"/>
              <a:ext cx="7377538" cy="34204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7204257" y="1769257"/>
              <a:ext cx="1791289" cy="179128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846535">
              <a:off x="6464962" y="2107272"/>
              <a:ext cx="1132129" cy="1132129"/>
            </a:xfrm>
            <a:prstGeom prst="rect">
              <a:avLst/>
            </a:prstGeom>
          </p:spPr>
        </p:pic>
        <p:sp>
          <p:nvSpPr>
            <p:cNvPr id="15" name="AutoShape 15"/>
            <p:cNvSpPr/>
            <p:nvPr/>
          </p:nvSpPr>
          <p:spPr>
            <a:xfrm>
              <a:off x="7106404" y="5957491"/>
              <a:ext cx="8589615" cy="0"/>
            </a:xfrm>
            <a:prstGeom prst="line">
              <a:avLst/>
            </a:prstGeom>
            <a:ln w="91248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6603188" y="5996399"/>
              <a:ext cx="1097658" cy="0"/>
            </a:xfrm>
            <a:prstGeom prst="line">
              <a:avLst/>
            </a:prstGeom>
            <a:ln w="91248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rot="-5400000">
              <a:off x="15147190" y="6003115"/>
              <a:ext cx="1097658" cy="0"/>
            </a:xfrm>
            <a:prstGeom prst="line">
              <a:avLst/>
            </a:prstGeom>
            <a:ln w="91248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8" name="Group 18"/>
            <p:cNvGrpSpPr/>
            <p:nvPr/>
          </p:nvGrpSpPr>
          <p:grpSpPr>
            <a:xfrm>
              <a:off x="10578335" y="5388845"/>
              <a:ext cx="1645752" cy="1137291"/>
              <a:chOff x="0" y="0"/>
              <a:chExt cx="316720" cy="21886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16720" cy="218868"/>
              </a:xfrm>
              <a:custGeom>
                <a:avLst/>
                <a:gdLst/>
                <a:ahLst/>
                <a:cxnLst/>
                <a:rect l="l" t="t" r="r" b="b"/>
                <a:pathLst>
                  <a:path w="316720" h="218868">
                    <a:moveTo>
                      <a:pt x="0" y="0"/>
                    </a:moveTo>
                    <a:lnTo>
                      <a:pt x="316720" y="0"/>
                    </a:lnTo>
                    <a:lnTo>
                      <a:pt x="316720" y="218868"/>
                    </a:lnTo>
                    <a:lnTo>
                      <a:pt x="0" y="21886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66675"/>
                <a:ext cx="812800" cy="879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3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0772854" y="5533181"/>
              <a:ext cx="1256714" cy="762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6"/>
                </a:lnSpc>
              </a:pPr>
              <a:r>
                <a:rPr lang="en-US" sz="3419">
                  <a:solidFill>
                    <a:srgbClr val="135092"/>
                  </a:solidFill>
                  <a:latin typeface="Canva Sans Bold"/>
                </a:rPr>
                <a:t>SLIP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358813" y="966343"/>
              <a:ext cx="1482177" cy="778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6"/>
                </a:lnSpc>
              </a:pPr>
              <a:r>
                <a:rPr lang="en-US" sz="3419">
                  <a:solidFill>
                    <a:srgbClr val="135092"/>
                  </a:solidFill>
                  <a:latin typeface="Canva Sans Bold"/>
                </a:rPr>
                <a:t>FLUX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413309" y="5616813"/>
              <a:ext cx="2279787" cy="778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6"/>
                </a:lnSpc>
              </a:pPr>
              <a:r>
                <a:rPr lang="en-US" sz="3419">
                  <a:solidFill>
                    <a:srgbClr val="135092"/>
                  </a:solidFill>
                  <a:latin typeface="Canva Sans Bold"/>
                </a:rPr>
                <a:t>STATOR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9117837" y="5571189"/>
              <a:ext cx="1598071" cy="778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6"/>
                </a:lnSpc>
              </a:pPr>
              <a:r>
                <a:rPr lang="en-US" sz="3419">
                  <a:solidFill>
                    <a:srgbClr val="135092"/>
                  </a:solidFill>
                  <a:latin typeface="Canva Sans Bold"/>
                </a:rPr>
                <a:t>Rotor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9232"/>
            <a:ext cx="18474930" cy="1900116"/>
            <a:chOff x="0" y="0"/>
            <a:chExt cx="486582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5825" cy="500442"/>
            </a:xfrm>
            <a:custGeom>
              <a:avLst/>
              <a:gdLst/>
              <a:ahLst/>
              <a:cxnLst/>
              <a:rect l="l" t="t" r="r" b="b"/>
              <a:pathLst>
                <a:path w="4865825" h="500442">
                  <a:moveTo>
                    <a:pt x="0" y="0"/>
                  </a:moveTo>
                  <a:lnTo>
                    <a:pt x="4865825" y="0"/>
                  </a:lnTo>
                  <a:lnTo>
                    <a:pt x="486582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1206303" y="645870"/>
            <a:ext cx="20887536" cy="130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Motor Rated Speed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302254" y="2329349"/>
            <a:ext cx="13547345" cy="5030228"/>
            <a:chOff x="0" y="0"/>
            <a:chExt cx="16943853" cy="670697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1804269" cy="6706971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2575935" y="1803403"/>
              <a:ext cx="4367919" cy="2785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41"/>
                </a:lnSpc>
              </a:pPr>
              <a:r>
                <a:rPr lang="en-US" sz="12172">
                  <a:solidFill>
                    <a:srgbClr val="2F5685"/>
                  </a:solidFill>
                  <a:latin typeface="Canva Sans Bold"/>
                </a:rPr>
                <a:t>(1-s)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7212701"/>
            <a:ext cx="6678431" cy="3074299"/>
            <a:chOff x="0" y="0"/>
            <a:chExt cx="8904574" cy="4099065"/>
          </a:xfrm>
        </p:grpSpPr>
        <p:sp>
          <p:nvSpPr>
            <p:cNvPr id="10" name="TextBox 10"/>
            <p:cNvSpPr txBox="1"/>
            <p:nvPr/>
          </p:nvSpPr>
          <p:spPr>
            <a:xfrm>
              <a:off x="758572" y="154096"/>
              <a:ext cx="2140140" cy="850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52"/>
                </a:lnSpc>
              </a:pPr>
              <a:r>
                <a:rPr lang="en-US" sz="3680" u="sng">
                  <a:solidFill>
                    <a:srgbClr val="135092"/>
                  </a:solidFill>
                  <a:latin typeface="Canva Sans Bold"/>
                </a:rPr>
                <a:t>Where: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73001" y="1068186"/>
              <a:ext cx="8199308" cy="2614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1157" lvl="1" indent="-300579">
                <a:lnSpc>
                  <a:spcPts val="3898"/>
                </a:lnSpc>
                <a:buFont typeface="Arial"/>
                <a:buChar char="•"/>
              </a:pPr>
              <a:r>
                <a:rPr lang="en-US" sz="2784">
                  <a:solidFill>
                    <a:srgbClr val="135092"/>
                  </a:solidFill>
                  <a:latin typeface="Canva Sans Bold"/>
                </a:rPr>
                <a:t>N: RPM of the Motor</a:t>
              </a:r>
            </a:p>
            <a:p>
              <a:pPr marL="601157" lvl="1" indent="-300579">
                <a:lnSpc>
                  <a:spcPts val="3898"/>
                </a:lnSpc>
                <a:buFont typeface="Arial"/>
                <a:buChar char="•"/>
              </a:pPr>
              <a:r>
                <a:rPr lang="en-US" sz="2784">
                  <a:solidFill>
                    <a:srgbClr val="135092"/>
                  </a:solidFill>
                  <a:latin typeface="Canva Sans Bold"/>
                </a:rPr>
                <a:t>f: Frequency in Hz</a:t>
              </a:r>
            </a:p>
            <a:p>
              <a:pPr marL="601157" lvl="1" indent="-300579">
                <a:lnSpc>
                  <a:spcPts val="3898"/>
                </a:lnSpc>
                <a:buFont typeface="Arial"/>
                <a:buChar char="•"/>
              </a:pPr>
              <a:r>
                <a:rPr lang="en-US" sz="2784">
                  <a:solidFill>
                    <a:srgbClr val="135092"/>
                  </a:solidFill>
                  <a:latin typeface="Canva Sans Bold"/>
                </a:rPr>
                <a:t>P: Number of Poles of the motor</a:t>
              </a:r>
            </a:p>
            <a:p>
              <a:pPr marL="601157" lvl="1" indent="-300579">
                <a:lnSpc>
                  <a:spcPts val="3898"/>
                </a:lnSpc>
                <a:buFont typeface="Arial"/>
                <a:buChar char="•"/>
              </a:pPr>
              <a:r>
                <a:rPr lang="en-US" sz="2784">
                  <a:solidFill>
                    <a:srgbClr val="135092"/>
                  </a:solidFill>
                  <a:latin typeface="Canva Sans Bold"/>
                </a:rPr>
                <a:t>s: (No-N)/No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8904574" cy="4099065"/>
              <a:chOff x="0" y="0"/>
              <a:chExt cx="2951726" cy="13587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951726" cy="1358775"/>
              </a:xfrm>
              <a:custGeom>
                <a:avLst/>
                <a:gdLst/>
                <a:ahLst/>
                <a:cxnLst/>
                <a:rect l="l" t="t" r="r" b="b"/>
                <a:pathLst>
                  <a:path w="2951726" h="1358775">
                    <a:moveTo>
                      <a:pt x="0" y="0"/>
                    </a:moveTo>
                    <a:lnTo>
                      <a:pt x="0" y="1358775"/>
                    </a:lnTo>
                    <a:lnTo>
                      <a:pt x="2951726" y="1358775"/>
                    </a:lnTo>
                    <a:lnTo>
                      <a:pt x="2951726" y="0"/>
                    </a:lnTo>
                    <a:lnTo>
                      <a:pt x="0" y="0"/>
                    </a:lnTo>
                    <a:close/>
                    <a:moveTo>
                      <a:pt x="2890766" y="1297815"/>
                    </a:moveTo>
                    <a:lnTo>
                      <a:pt x="59690" y="1297815"/>
                    </a:lnTo>
                    <a:lnTo>
                      <a:pt x="59690" y="59690"/>
                    </a:lnTo>
                    <a:lnTo>
                      <a:pt x="2890766" y="59690"/>
                    </a:lnTo>
                    <a:lnTo>
                      <a:pt x="2890766" y="1297815"/>
                    </a:lnTo>
                    <a:close/>
                  </a:path>
                </a:pathLst>
              </a:custGeom>
              <a:solidFill>
                <a:srgbClr val="135092"/>
              </a:solidFill>
            </p:spPr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8582"/>
            <a:ext cx="7619036" cy="10444165"/>
            <a:chOff x="0" y="0"/>
            <a:chExt cx="2006660" cy="2750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6660" cy="2750726"/>
            </a:xfrm>
            <a:custGeom>
              <a:avLst/>
              <a:gdLst/>
              <a:ahLst/>
              <a:cxnLst/>
              <a:rect l="l" t="t" r="r" b="b"/>
              <a:pathLst>
                <a:path w="2006660" h="2750726">
                  <a:moveTo>
                    <a:pt x="0" y="0"/>
                  </a:moveTo>
                  <a:lnTo>
                    <a:pt x="2006660" y="0"/>
                  </a:lnTo>
                  <a:lnTo>
                    <a:pt x="2006660" y="2750726"/>
                  </a:lnTo>
                  <a:lnTo>
                    <a:pt x="0" y="2750726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79567" y="1575114"/>
            <a:ext cx="10542435" cy="768318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27970" y="3486150"/>
            <a:ext cx="4763095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Archivo Black"/>
              </a:rPr>
              <a:t>Torque </a:t>
            </a:r>
          </a:p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Archivo Black"/>
              </a:rPr>
              <a:t>Curve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1879"/>
            <a:ext cx="18288000" cy="1925109"/>
            <a:chOff x="0" y="0"/>
            <a:chExt cx="4816593" cy="507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07025"/>
            </a:xfrm>
            <a:custGeom>
              <a:avLst/>
              <a:gdLst/>
              <a:ahLst/>
              <a:cxnLst/>
              <a:rect l="l" t="t" r="r" b="b"/>
              <a:pathLst>
                <a:path w="4816592" h="507025">
                  <a:moveTo>
                    <a:pt x="0" y="0"/>
                  </a:moveTo>
                  <a:lnTo>
                    <a:pt x="4816592" y="0"/>
                  </a:lnTo>
                  <a:lnTo>
                    <a:pt x="4816592" y="507025"/>
                  </a:lnTo>
                  <a:lnTo>
                    <a:pt x="0" y="507025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12573" y="2890337"/>
            <a:ext cx="11462854" cy="753613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724022" y="857250"/>
            <a:ext cx="10839955" cy="1542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Archivo Black"/>
              </a:rPr>
              <a:t>Torque Curve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2745"/>
            <a:ext cx="18288000" cy="1554757"/>
            <a:chOff x="0" y="0"/>
            <a:chExt cx="588650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86505" cy="500442"/>
            </a:xfrm>
            <a:custGeom>
              <a:avLst/>
              <a:gdLst/>
              <a:ahLst/>
              <a:cxnLst/>
              <a:rect l="l" t="t" r="r" b="b"/>
              <a:pathLst>
                <a:path w="5886505" h="500442">
                  <a:moveTo>
                    <a:pt x="0" y="0"/>
                  </a:moveTo>
                  <a:lnTo>
                    <a:pt x="5886505" y="0"/>
                  </a:lnTo>
                  <a:lnTo>
                    <a:pt x="588650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3702" y="3749908"/>
            <a:ext cx="7090641" cy="5909244"/>
            <a:chOff x="0" y="0"/>
            <a:chExt cx="2058148" cy="1715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8148" cy="1715232"/>
            </a:xfrm>
            <a:custGeom>
              <a:avLst/>
              <a:gdLst/>
              <a:ahLst/>
              <a:cxnLst/>
              <a:rect l="l" t="t" r="r" b="b"/>
              <a:pathLst>
                <a:path w="2058148" h="1715232">
                  <a:moveTo>
                    <a:pt x="0" y="0"/>
                  </a:moveTo>
                  <a:lnTo>
                    <a:pt x="2058148" y="0"/>
                  </a:lnTo>
                  <a:lnTo>
                    <a:pt x="2058148" y="1715232"/>
                  </a:lnTo>
                  <a:lnTo>
                    <a:pt x="0" y="171523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7388" y="2325422"/>
            <a:ext cx="6955896" cy="1066280"/>
            <a:chOff x="0" y="0"/>
            <a:chExt cx="228851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87783" y="2027502"/>
            <a:ext cx="8126590" cy="839044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08952" y="536626"/>
            <a:ext cx="15470097" cy="1274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9"/>
              </a:lnSpc>
            </a:pPr>
            <a:r>
              <a:rPr lang="en-US" sz="7364">
                <a:solidFill>
                  <a:srgbClr val="FFFFFF"/>
                </a:solidFill>
                <a:latin typeface="Archivo Black"/>
              </a:rPr>
              <a:t>Nema Design Characteristics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8446" y="4081747"/>
            <a:ext cx="7259361" cy="573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6787" lvl="1" indent="-393393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High breakdown torque</a:t>
            </a:r>
          </a:p>
          <a:p>
            <a:pPr marL="786787" lvl="1" indent="-393393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Normal Starting Torque</a:t>
            </a:r>
          </a:p>
          <a:p>
            <a:pPr marL="786787" lvl="1" indent="-393393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High Starting current</a:t>
            </a:r>
          </a:p>
          <a:p>
            <a:pPr marL="786787" lvl="1" indent="-393393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Low Full load slip</a:t>
            </a:r>
          </a:p>
          <a:p>
            <a:pPr marL="786787" lvl="1" indent="-393393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Used in applications that require</a:t>
            </a:r>
          </a:p>
          <a:p>
            <a:pPr marL="1573574" lvl="2" indent="-524525">
              <a:lnSpc>
                <a:spcPts val="5101"/>
              </a:lnSpc>
              <a:buFont typeface="Arial"/>
              <a:buChar char="⚬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Occasional Overloads</a:t>
            </a:r>
          </a:p>
          <a:p>
            <a:pPr marL="1573574" lvl="2" indent="-524525">
              <a:lnSpc>
                <a:spcPts val="5101"/>
              </a:lnSpc>
              <a:buFont typeface="Arial"/>
              <a:buChar char="⚬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Better Efficiency</a:t>
            </a:r>
          </a:p>
          <a:p>
            <a:pPr>
              <a:lnSpc>
                <a:spcPts val="5101"/>
              </a:lnSpc>
            </a:pPr>
            <a:endParaRPr lang="en-US" sz="3644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39122" y="2404204"/>
            <a:ext cx="5359800" cy="803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643">
                <a:solidFill>
                  <a:srgbClr val="135092"/>
                </a:solidFill>
                <a:latin typeface="Archivo Black"/>
              </a:rPr>
              <a:t>NEMA Design 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9232"/>
            <a:ext cx="18474930" cy="1900116"/>
            <a:chOff x="0" y="0"/>
            <a:chExt cx="486582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5825" cy="500442"/>
            </a:xfrm>
            <a:custGeom>
              <a:avLst/>
              <a:gdLst/>
              <a:ahLst/>
              <a:cxnLst/>
              <a:rect l="l" t="t" r="r" b="b"/>
              <a:pathLst>
                <a:path w="4865825" h="500442">
                  <a:moveTo>
                    <a:pt x="0" y="0"/>
                  </a:moveTo>
                  <a:lnTo>
                    <a:pt x="4865825" y="0"/>
                  </a:lnTo>
                  <a:lnTo>
                    <a:pt x="486582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1483" y="2429874"/>
            <a:ext cx="15565035" cy="79576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1206303" y="645870"/>
            <a:ext cx="20887536" cy="130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Three Phrase Motor Construction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2745"/>
            <a:ext cx="18288000" cy="1554757"/>
            <a:chOff x="0" y="0"/>
            <a:chExt cx="588650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86505" cy="500442"/>
            </a:xfrm>
            <a:custGeom>
              <a:avLst/>
              <a:gdLst/>
              <a:ahLst/>
              <a:cxnLst/>
              <a:rect l="l" t="t" r="r" b="b"/>
              <a:pathLst>
                <a:path w="5886505" h="500442">
                  <a:moveTo>
                    <a:pt x="0" y="0"/>
                  </a:moveTo>
                  <a:lnTo>
                    <a:pt x="5886505" y="0"/>
                  </a:lnTo>
                  <a:lnTo>
                    <a:pt x="588650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3702" y="3749908"/>
            <a:ext cx="7090641" cy="5092354"/>
            <a:chOff x="0" y="0"/>
            <a:chExt cx="2058148" cy="1478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8148" cy="1478120"/>
            </a:xfrm>
            <a:custGeom>
              <a:avLst/>
              <a:gdLst/>
              <a:ahLst/>
              <a:cxnLst/>
              <a:rect l="l" t="t" r="r" b="b"/>
              <a:pathLst>
                <a:path w="2058148" h="1478120">
                  <a:moveTo>
                    <a:pt x="0" y="0"/>
                  </a:moveTo>
                  <a:lnTo>
                    <a:pt x="2058148" y="0"/>
                  </a:lnTo>
                  <a:lnTo>
                    <a:pt x="2058148" y="1478120"/>
                  </a:lnTo>
                  <a:lnTo>
                    <a:pt x="0" y="1478120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7388" y="2325422"/>
            <a:ext cx="6955896" cy="1066280"/>
            <a:chOff x="0" y="0"/>
            <a:chExt cx="228851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86401" y="2325422"/>
            <a:ext cx="7929917" cy="810297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08952" y="536626"/>
            <a:ext cx="15470097" cy="1274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9"/>
              </a:lnSpc>
            </a:pPr>
            <a:r>
              <a:rPr lang="en-US" sz="7364">
                <a:solidFill>
                  <a:srgbClr val="FFFFFF"/>
                </a:solidFill>
                <a:latin typeface="Archivo Black"/>
              </a:rPr>
              <a:t>Nema Design Characteristics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8446" y="4081747"/>
            <a:ext cx="6854838" cy="4463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6787" lvl="1" indent="-393393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Normal breakdown torque</a:t>
            </a:r>
          </a:p>
          <a:p>
            <a:pPr marL="786787" lvl="1" indent="-393393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Normal Starting Torque</a:t>
            </a:r>
          </a:p>
          <a:p>
            <a:pPr marL="786787" lvl="1" indent="-393393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Low Starting current</a:t>
            </a:r>
          </a:p>
          <a:p>
            <a:pPr marL="786787" lvl="1" indent="-393393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Normal Full load slip</a:t>
            </a:r>
          </a:p>
          <a:p>
            <a:pPr marL="1573574" lvl="2" indent="-524525">
              <a:lnSpc>
                <a:spcPts val="5101"/>
              </a:lnSpc>
              <a:buFont typeface="Arial"/>
              <a:buChar char="⚬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Less than 5%</a:t>
            </a:r>
          </a:p>
          <a:p>
            <a:pPr marL="786787" lvl="1" indent="-393393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General Purpose Motor</a:t>
            </a:r>
          </a:p>
          <a:p>
            <a:pPr>
              <a:lnSpc>
                <a:spcPts val="5101"/>
              </a:lnSpc>
            </a:pPr>
            <a:endParaRPr lang="en-US" sz="3644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39122" y="2404204"/>
            <a:ext cx="5359800" cy="803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643">
                <a:solidFill>
                  <a:srgbClr val="135092"/>
                </a:solidFill>
                <a:latin typeface="Archivo Black"/>
              </a:rPr>
              <a:t>NEMA Design B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2745"/>
            <a:ext cx="18288000" cy="1554757"/>
            <a:chOff x="0" y="0"/>
            <a:chExt cx="588650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86505" cy="500442"/>
            </a:xfrm>
            <a:custGeom>
              <a:avLst/>
              <a:gdLst/>
              <a:ahLst/>
              <a:cxnLst/>
              <a:rect l="l" t="t" r="r" b="b"/>
              <a:pathLst>
                <a:path w="5886505" h="500442">
                  <a:moveTo>
                    <a:pt x="0" y="0"/>
                  </a:moveTo>
                  <a:lnTo>
                    <a:pt x="5886505" y="0"/>
                  </a:lnTo>
                  <a:lnTo>
                    <a:pt x="588650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3702" y="3749908"/>
            <a:ext cx="7090641" cy="6168257"/>
            <a:chOff x="0" y="0"/>
            <a:chExt cx="2058148" cy="17904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8148" cy="1790414"/>
            </a:xfrm>
            <a:custGeom>
              <a:avLst/>
              <a:gdLst/>
              <a:ahLst/>
              <a:cxnLst/>
              <a:rect l="l" t="t" r="r" b="b"/>
              <a:pathLst>
                <a:path w="2058148" h="1790414">
                  <a:moveTo>
                    <a:pt x="0" y="0"/>
                  </a:moveTo>
                  <a:lnTo>
                    <a:pt x="2058148" y="0"/>
                  </a:lnTo>
                  <a:lnTo>
                    <a:pt x="2058148" y="1790414"/>
                  </a:lnTo>
                  <a:lnTo>
                    <a:pt x="0" y="1790414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7388" y="2325422"/>
            <a:ext cx="6955896" cy="1066280"/>
            <a:chOff x="0" y="0"/>
            <a:chExt cx="228851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46417" y="2325422"/>
            <a:ext cx="8191841" cy="807003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08952" y="536626"/>
            <a:ext cx="15470097" cy="1274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9"/>
              </a:lnSpc>
            </a:pPr>
            <a:r>
              <a:rPr lang="en-US" sz="7364">
                <a:solidFill>
                  <a:srgbClr val="FFFFFF"/>
                </a:solidFill>
                <a:latin typeface="Archivo Black"/>
              </a:rPr>
              <a:t>Nema Design Characteristics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8203" y="3791752"/>
            <a:ext cx="6661637" cy="6497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6787" lvl="1" indent="-393394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Low breakdown torque</a:t>
            </a:r>
          </a:p>
          <a:p>
            <a:pPr marL="786787" lvl="1" indent="-393394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High Starting Torque</a:t>
            </a:r>
          </a:p>
          <a:p>
            <a:pPr marL="786787" lvl="1" indent="-393394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Low Starting current</a:t>
            </a:r>
          </a:p>
          <a:p>
            <a:pPr marL="786787" lvl="1" indent="-393394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Normal Full load slip</a:t>
            </a:r>
          </a:p>
          <a:p>
            <a:pPr marL="1573574" lvl="2" indent="-524525">
              <a:lnSpc>
                <a:spcPts val="5101"/>
              </a:lnSpc>
              <a:buFont typeface="Arial"/>
              <a:buChar char="⚬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Less than 5%</a:t>
            </a:r>
          </a:p>
          <a:p>
            <a:pPr marL="786787" lvl="1" indent="-393394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Used in applications that require</a:t>
            </a:r>
          </a:p>
          <a:p>
            <a:pPr marL="1573574" lvl="2" indent="-524525">
              <a:lnSpc>
                <a:spcPts val="5101"/>
              </a:lnSpc>
              <a:buFont typeface="Arial"/>
              <a:buChar char="⚬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High Breakaway Torque</a:t>
            </a:r>
          </a:p>
          <a:p>
            <a:pPr>
              <a:lnSpc>
                <a:spcPts val="5101"/>
              </a:lnSpc>
            </a:pPr>
            <a:endParaRPr lang="en-US" sz="3644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39122" y="2404204"/>
            <a:ext cx="5359800" cy="803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643">
                <a:solidFill>
                  <a:srgbClr val="135092"/>
                </a:solidFill>
                <a:latin typeface="Archivo Black"/>
              </a:rPr>
              <a:t>NEMA Design 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2745"/>
            <a:ext cx="18288000" cy="1554757"/>
            <a:chOff x="0" y="0"/>
            <a:chExt cx="588650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86505" cy="500442"/>
            </a:xfrm>
            <a:custGeom>
              <a:avLst/>
              <a:gdLst/>
              <a:ahLst/>
              <a:cxnLst/>
              <a:rect l="l" t="t" r="r" b="b"/>
              <a:pathLst>
                <a:path w="5886505" h="500442">
                  <a:moveTo>
                    <a:pt x="0" y="0"/>
                  </a:moveTo>
                  <a:lnTo>
                    <a:pt x="5886505" y="0"/>
                  </a:lnTo>
                  <a:lnTo>
                    <a:pt x="588650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3702" y="3749908"/>
            <a:ext cx="7090641" cy="6188181"/>
            <a:chOff x="0" y="0"/>
            <a:chExt cx="2058148" cy="17961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8148" cy="1796197"/>
            </a:xfrm>
            <a:custGeom>
              <a:avLst/>
              <a:gdLst/>
              <a:ahLst/>
              <a:cxnLst/>
              <a:rect l="l" t="t" r="r" b="b"/>
              <a:pathLst>
                <a:path w="2058148" h="1796197">
                  <a:moveTo>
                    <a:pt x="0" y="0"/>
                  </a:moveTo>
                  <a:lnTo>
                    <a:pt x="2058148" y="0"/>
                  </a:lnTo>
                  <a:lnTo>
                    <a:pt x="2058148" y="1796197"/>
                  </a:lnTo>
                  <a:lnTo>
                    <a:pt x="0" y="1796197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7388" y="2325422"/>
            <a:ext cx="6955896" cy="1066280"/>
            <a:chOff x="0" y="0"/>
            <a:chExt cx="228851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2065" y="2325422"/>
            <a:ext cx="7796922" cy="796157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08952" y="536626"/>
            <a:ext cx="15470097" cy="1274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9"/>
              </a:lnSpc>
            </a:pPr>
            <a:r>
              <a:rPr lang="en-US" sz="7364">
                <a:solidFill>
                  <a:srgbClr val="FFFFFF"/>
                </a:solidFill>
                <a:latin typeface="Archivo Black"/>
              </a:rPr>
              <a:t>Nema Design Characteristics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8203" y="3791752"/>
            <a:ext cx="6661637" cy="6497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6787" lvl="1" indent="-393394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High breakdown torque</a:t>
            </a:r>
          </a:p>
          <a:p>
            <a:pPr marL="786787" lvl="1" indent="-393394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High Starting Torque</a:t>
            </a:r>
          </a:p>
          <a:p>
            <a:pPr marL="786787" lvl="1" indent="-393394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Normal Starting current</a:t>
            </a:r>
          </a:p>
          <a:p>
            <a:pPr marL="786787" lvl="1" indent="-393394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HIgh Full load slip</a:t>
            </a:r>
          </a:p>
          <a:p>
            <a:pPr marL="1573574" lvl="2" indent="-524525">
              <a:lnSpc>
                <a:spcPts val="5101"/>
              </a:lnSpc>
              <a:buFont typeface="Arial"/>
              <a:buChar char="⚬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5-13%</a:t>
            </a:r>
          </a:p>
          <a:p>
            <a:pPr marL="786787" lvl="1" indent="-393394">
              <a:lnSpc>
                <a:spcPts val="5101"/>
              </a:lnSpc>
              <a:buFont typeface="Arial"/>
              <a:buChar char="•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Used in applications that require</a:t>
            </a:r>
          </a:p>
          <a:p>
            <a:pPr marL="1573574" lvl="2" indent="-524525">
              <a:lnSpc>
                <a:spcPts val="5101"/>
              </a:lnSpc>
              <a:buFont typeface="Arial"/>
              <a:buChar char="⚬"/>
            </a:pPr>
            <a:r>
              <a:rPr lang="en-US" sz="3644">
                <a:solidFill>
                  <a:srgbClr val="FFFFFF"/>
                </a:solidFill>
                <a:latin typeface="Canva Sans Bold"/>
              </a:rPr>
              <a:t>High Breakaway Torque</a:t>
            </a:r>
          </a:p>
          <a:p>
            <a:pPr>
              <a:lnSpc>
                <a:spcPts val="5101"/>
              </a:lnSpc>
            </a:pPr>
            <a:endParaRPr lang="en-US" sz="3644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39122" y="2404204"/>
            <a:ext cx="5359800" cy="803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643">
                <a:solidFill>
                  <a:srgbClr val="135092"/>
                </a:solidFill>
                <a:latin typeface="Archivo Black"/>
              </a:rPr>
              <a:t>NEMA Design 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9232"/>
            <a:ext cx="18474930" cy="1900116"/>
            <a:chOff x="0" y="0"/>
            <a:chExt cx="486582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5825" cy="500442"/>
            </a:xfrm>
            <a:custGeom>
              <a:avLst/>
              <a:gdLst/>
              <a:ahLst/>
              <a:cxnLst/>
              <a:rect l="l" t="t" r="r" b="b"/>
              <a:pathLst>
                <a:path w="4865825" h="500442">
                  <a:moveTo>
                    <a:pt x="0" y="0"/>
                  </a:moveTo>
                  <a:lnTo>
                    <a:pt x="4865825" y="0"/>
                  </a:lnTo>
                  <a:lnTo>
                    <a:pt x="486582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1206303" y="645870"/>
            <a:ext cx="20887536" cy="130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Rotational Horsepower Formula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7212839"/>
            <a:ext cx="9567429" cy="3074161"/>
            <a:chOff x="0" y="0"/>
            <a:chExt cx="4228602" cy="13587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28602" cy="1358714"/>
            </a:xfrm>
            <a:custGeom>
              <a:avLst/>
              <a:gdLst/>
              <a:ahLst/>
              <a:cxnLst/>
              <a:rect l="l" t="t" r="r" b="b"/>
              <a:pathLst>
                <a:path w="4228602" h="1358714">
                  <a:moveTo>
                    <a:pt x="0" y="0"/>
                  </a:moveTo>
                  <a:lnTo>
                    <a:pt x="0" y="1358714"/>
                  </a:lnTo>
                  <a:lnTo>
                    <a:pt x="4228602" y="1358714"/>
                  </a:lnTo>
                  <a:lnTo>
                    <a:pt x="4228602" y="0"/>
                  </a:lnTo>
                  <a:lnTo>
                    <a:pt x="0" y="0"/>
                  </a:lnTo>
                  <a:close/>
                  <a:moveTo>
                    <a:pt x="4167642" y="1297754"/>
                  </a:moveTo>
                  <a:lnTo>
                    <a:pt x="59690" y="1297754"/>
                  </a:lnTo>
                  <a:lnTo>
                    <a:pt x="59690" y="59690"/>
                  </a:lnTo>
                  <a:lnTo>
                    <a:pt x="4167642" y="59690"/>
                  </a:lnTo>
                  <a:lnTo>
                    <a:pt x="4167642" y="1297754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72171" y="7320337"/>
            <a:ext cx="2299452" cy="6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2"/>
              </a:lnSpc>
            </a:pPr>
            <a:r>
              <a:rPr lang="en-US" sz="3680" u="sng">
                <a:solidFill>
                  <a:srgbClr val="135092"/>
                </a:solidFill>
                <a:latin typeface="Canva Sans Bold"/>
              </a:rPr>
              <a:t>Where: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1204" y="8007280"/>
            <a:ext cx="8809664" cy="194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1156" lvl="1" indent="-300578">
              <a:lnSpc>
                <a:spcPts val="3898"/>
              </a:lnSpc>
              <a:buFont typeface="Arial"/>
              <a:buChar char="•"/>
            </a:pPr>
            <a:r>
              <a:rPr lang="en-US" sz="2784">
                <a:solidFill>
                  <a:srgbClr val="135092"/>
                </a:solidFill>
                <a:latin typeface="Canva Sans Bold"/>
              </a:rPr>
              <a:t>Torque - Amount of torque in lb. ft.</a:t>
            </a:r>
          </a:p>
          <a:p>
            <a:pPr marL="601156" lvl="1" indent="-300578">
              <a:lnSpc>
                <a:spcPts val="3898"/>
              </a:lnSpc>
              <a:buFont typeface="Arial"/>
              <a:buChar char="•"/>
            </a:pPr>
            <a:r>
              <a:rPr lang="en-US" sz="2784">
                <a:solidFill>
                  <a:srgbClr val="135092"/>
                </a:solidFill>
                <a:latin typeface="Canva Sans Bold"/>
              </a:rPr>
              <a:t>RPM - RPM of the motor</a:t>
            </a:r>
          </a:p>
          <a:p>
            <a:pPr marL="601156" lvl="1" indent="-300578">
              <a:lnSpc>
                <a:spcPts val="3898"/>
              </a:lnSpc>
              <a:buFont typeface="Arial"/>
              <a:buChar char="•"/>
            </a:pPr>
            <a:r>
              <a:rPr lang="en-US" sz="2784">
                <a:solidFill>
                  <a:srgbClr val="135092"/>
                </a:solidFill>
                <a:latin typeface="Canva Sans Bold"/>
              </a:rPr>
              <a:t>5250 - Constant obtained by dividing 33,000 by 6.28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1204" y="3609854"/>
            <a:ext cx="7063495" cy="2160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4"/>
              </a:lnSpc>
            </a:pPr>
            <a:r>
              <a:rPr lang="en-US" sz="6052">
                <a:solidFill>
                  <a:srgbClr val="135092"/>
                </a:solidFill>
                <a:latin typeface="Canva Sans Bold"/>
              </a:rPr>
              <a:t>HP = </a:t>
            </a:r>
            <a:r>
              <a:rPr lang="en-US" sz="6052" u="sng">
                <a:solidFill>
                  <a:srgbClr val="135092"/>
                </a:solidFill>
                <a:latin typeface="Canva Sans Bold"/>
              </a:rPr>
              <a:t>Torque x RPM</a:t>
            </a:r>
          </a:p>
          <a:p>
            <a:pPr algn="ctr">
              <a:lnSpc>
                <a:spcPts val="8474"/>
              </a:lnSpc>
            </a:pPr>
            <a:r>
              <a:rPr lang="en-US" sz="6052">
                <a:solidFill>
                  <a:srgbClr val="135092"/>
                </a:solidFill>
                <a:latin typeface="Canva Sans Bold"/>
              </a:rPr>
              <a:t>              5250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70807" y="3609854"/>
            <a:ext cx="7229244" cy="214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4"/>
              </a:lnSpc>
            </a:pPr>
            <a:r>
              <a:rPr lang="en-US" sz="6052">
                <a:solidFill>
                  <a:srgbClr val="135092"/>
                </a:solidFill>
                <a:latin typeface="Canva Sans Bold"/>
              </a:rPr>
              <a:t>Torque = </a:t>
            </a:r>
            <a:r>
              <a:rPr lang="en-US" sz="6052" u="sng">
                <a:solidFill>
                  <a:srgbClr val="135092"/>
                </a:solidFill>
                <a:latin typeface="Canva Sans Bold"/>
              </a:rPr>
              <a:t>HP x 5250</a:t>
            </a:r>
          </a:p>
          <a:p>
            <a:pPr algn="ctr">
              <a:lnSpc>
                <a:spcPts val="8474"/>
              </a:lnSpc>
            </a:pPr>
            <a:r>
              <a:rPr lang="en-US" sz="6052">
                <a:solidFill>
                  <a:srgbClr val="135092"/>
                </a:solidFill>
                <a:latin typeface="Canva Sans Bold"/>
              </a:rPr>
              <a:t>                      RPM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93336" y="3685218"/>
            <a:ext cx="1101328" cy="1085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u="sng">
                <a:solidFill>
                  <a:srgbClr val="135092"/>
                </a:solidFill>
                <a:latin typeface="Canva Sans Bold"/>
              </a:rPr>
              <a:t>OR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8582"/>
            <a:ext cx="7619036" cy="10444165"/>
            <a:chOff x="0" y="0"/>
            <a:chExt cx="2006660" cy="2750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6660" cy="2750726"/>
            </a:xfrm>
            <a:custGeom>
              <a:avLst/>
              <a:gdLst/>
              <a:ahLst/>
              <a:cxnLst/>
              <a:rect l="l" t="t" r="r" b="b"/>
              <a:pathLst>
                <a:path w="2006660" h="2750726">
                  <a:moveTo>
                    <a:pt x="0" y="0"/>
                  </a:moveTo>
                  <a:lnTo>
                    <a:pt x="2006660" y="0"/>
                  </a:lnTo>
                  <a:lnTo>
                    <a:pt x="2006660" y="2750726"/>
                  </a:lnTo>
                  <a:lnTo>
                    <a:pt x="0" y="2750726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59617" y="2553487"/>
            <a:ext cx="9958328" cy="54676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9583" y="2830037"/>
            <a:ext cx="7399870" cy="4743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Archivo Black"/>
              </a:rPr>
              <a:t>Motor Nameplate Data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53415" y="4307151"/>
            <a:ext cx="6484064" cy="5277259"/>
            <a:chOff x="0" y="0"/>
            <a:chExt cx="2058148" cy="16750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8148" cy="1675088"/>
            </a:xfrm>
            <a:custGeom>
              <a:avLst/>
              <a:gdLst/>
              <a:ahLst/>
              <a:cxnLst/>
              <a:rect l="l" t="t" r="r" b="b"/>
              <a:pathLst>
                <a:path w="2058148" h="1675088">
                  <a:moveTo>
                    <a:pt x="0" y="0"/>
                  </a:moveTo>
                  <a:lnTo>
                    <a:pt x="2058148" y="0"/>
                  </a:lnTo>
                  <a:lnTo>
                    <a:pt x="2058148" y="1675088"/>
                  </a:lnTo>
                  <a:lnTo>
                    <a:pt x="0" y="1675088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84219" y="3004524"/>
            <a:ext cx="6360846" cy="975063"/>
            <a:chOff x="0" y="0"/>
            <a:chExt cx="228851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3797" y="3172378"/>
            <a:ext cx="9926500" cy="545012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954492" y="5938538"/>
            <a:ext cx="1497085" cy="332185"/>
            <a:chOff x="0" y="0"/>
            <a:chExt cx="2187137" cy="4853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87137" cy="485300"/>
            </a:xfrm>
            <a:custGeom>
              <a:avLst/>
              <a:gdLst/>
              <a:ahLst/>
              <a:cxnLst/>
              <a:rect l="l" t="t" r="r" b="b"/>
              <a:pathLst>
                <a:path w="2187137" h="485300">
                  <a:moveTo>
                    <a:pt x="2062677" y="59690"/>
                  </a:moveTo>
                  <a:cubicBezTo>
                    <a:pt x="2098237" y="59690"/>
                    <a:pt x="2127447" y="88900"/>
                    <a:pt x="2127447" y="124460"/>
                  </a:cubicBezTo>
                  <a:lnTo>
                    <a:pt x="2127447" y="360840"/>
                  </a:lnTo>
                  <a:cubicBezTo>
                    <a:pt x="2127447" y="396400"/>
                    <a:pt x="2098237" y="425610"/>
                    <a:pt x="2062677" y="425610"/>
                  </a:cubicBezTo>
                  <a:lnTo>
                    <a:pt x="124460" y="425610"/>
                  </a:lnTo>
                  <a:cubicBezTo>
                    <a:pt x="88900" y="425610"/>
                    <a:pt x="59690" y="396400"/>
                    <a:pt x="59690" y="3608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062677" y="59690"/>
                  </a:lnTo>
                  <a:moveTo>
                    <a:pt x="206267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60840"/>
                  </a:lnTo>
                  <a:cubicBezTo>
                    <a:pt x="0" y="429420"/>
                    <a:pt x="55880" y="485300"/>
                    <a:pt x="124460" y="485300"/>
                  </a:cubicBezTo>
                  <a:lnTo>
                    <a:pt x="2062677" y="485300"/>
                  </a:lnTo>
                  <a:cubicBezTo>
                    <a:pt x="2131257" y="485300"/>
                    <a:pt x="2187137" y="429420"/>
                    <a:pt x="2187137" y="360840"/>
                  </a:cubicBezTo>
                  <a:lnTo>
                    <a:pt x="2187137" y="124460"/>
                  </a:lnTo>
                  <a:cubicBezTo>
                    <a:pt x="2187137" y="55880"/>
                    <a:pt x="2131257" y="0"/>
                    <a:pt x="2062677" y="0"/>
                  </a:cubicBezTo>
                  <a:close/>
                </a:path>
              </a:pathLst>
            </a:custGeom>
            <a:solidFill>
              <a:srgbClr val="135092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Understanding the Nameplate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49567" y="4460862"/>
            <a:ext cx="6091760" cy="531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5"/>
              </a:lnSpc>
            </a:pPr>
            <a:r>
              <a:rPr lang="en-US" sz="3332">
                <a:solidFill>
                  <a:srgbClr val="FFFFFF"/>
                </a:solidFill>
                <a:latin typeface="Canva Sans Bold"/>
              </a:rPr>
              <a:t>The horsepower figure stamped on the nameplate is the horsepower the motor is rated to develop when connected to a circuit of the voltage, frequency and number of phases specified on the motor nameplate.</a:t>
            </a:r>
          </a:p>
          <a:p>
            <a:pPr>
              <a:lnSpc>
                <a:spcPts val="4665"/>
              </a:lnSpc>
            </a:pPr>
            <a:endParaRPr lang="en-US" sz="3332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044802" y="3077128"/>
            <a:ext cx="4901290" cy="73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4"/>
              </a:lnSpc>
            </a:pPr>
            <a:r>
              <a:rPr lang="en-US" sz="4246">
                <a:solidFill>
                  <a:srgbClr val="135092"/>
                </a:solidFill>
                <a:latin typeface="Archivo Black"/>
              </a:rPr>
              <a:t>HP- Horsepower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435362" y="4594356"/>
            <a:ext cx="7281641" cy="3180085"/>
            <a:chOff x="0" y="0"/>
            <a:chExt cx="2311311" cy="10094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11311" cy="1009411"/>
            </a:xfrm>
            <a:custGeom>
              <a:avLst/>
              <a:gdLst/>
              <a:ahLst/>
              <a:cxnLst/>
              <a:rect l="l" t="t" r="r" b="b"/>
              <a:pathLst>
                <a:path w="2311311" h="1009411">
                  <a:moveTo>
                    <a:pt x="0" y="0"/>
                  </a:moveTo>
                  <a:lnTo>
                    <a:pt x="2311311" y="0"/>
                  </a:lnTo>
                  <a:lnTo>
                    <a:pt x="2311311" y="1009411"/>
                  </a:lnTo>
                  <a:lnTo>
                    <a:pt x="0" y="1009411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35362" y="3291729"/>
            <a:ext cx="7281641" cy="975063"/>
            <a:chOff x="0" y="0"/>
            <a:chExt cx="2619804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9804" cy="350810"/>
            </a:xfrm>
            <a:custGeom>
              <a:avLst/>
              <a:gdLst/>
              <a:ahLst/>
              <a:cxnLst/>
              <a:rect l="l" t="t" r="r" b="b"/>
              <a:pathLst>
                <a:path w="2619804" h="350810">
                  <a:moveTo>
                    <a:pt x="0" y="0"/>
                  </a:moveTo>
                  <a:lnTo>
                    <a:pt x="0" y="350810"/>
                  </a:lnTo>
                  <a:lnTo>
                    <a:pt x="2619804" y="350810"/>
                  </a:lnTo>
                  <a:lnTo>
                    <a:pt x="2619804" y="0"/>
                  </a:lnTo>
                  <a:lnTo>
                    <a:pt x="0" y="0"/>
                  </a:lnTo>
                  <a:close/>
                  <a:moveTo>
                    <a:pt x="2558844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558844" y="59690"/>
                  </a:lnTo>
                  <a:lnTo>
                    <a:pt x="2558844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5723" y="3291729"/>
            <a:ext cx="9926500" cy="545012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358393" y="4798645"/>
            <a:ext cx="1497085" cy="286919"/>
            <a:chOff x="0" y="0"/>
            <a:chExt cx="2187137" cy="4191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87137" cy="419169"/>
            </a:xfrm>
            <a:custGeom>
              <a:avLst/>
              <a:gdLst/>
              <a:ahLst/>
              <a:cxnLst/>
              <a:rect l="l" t="t" r="r" b="b"/>
              <a:pathLst>
                <a:path w="2187137" h="419169">
                  <a:moveTo>
                    <a:pt x="2062677" y="59690"/>
                  </a:moveTo>
                  <a:cubicBezTo>
                    <a:pt x="2098237" y="59690"/>
                    <a:pt x="2127447" y="88900"/>
                    <a:pt x="2127447" y="124460"/>
                  </a:cubicBezTo>
                  <a:lnTo>
                    <a:pt x="2127447" y="294709"/>
                  </a:lnTo>
                  <a:cubicBezTo>
                    <a:pt x="2127447" y="330269"/>
                    <a:pt x="2098237" y="359479"/>
                    <a:pt x="2062677" y="359479"/>
                  </a:cubicBezTo>
                  <a:lnTo>
                    <a:pt x="124460" y="359479"/>
                  </a:lnTo>
                  <a:cubicBezTo>
                    <a:pt x="88900" y="359479"/>
                    <a:pt x="59690" y="330269"/>
                    <a:pt x="59690" y="29470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062677" y="59690"/>
                  </a:lnTo>
                  <a:moveTo>
                    <a:pt x="206267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09"/>
                  </a:lnTo>
                  <a:cubicBezTo>
                    <a:pt x="0" y="363289"/>
                    <a:pt x="55880" y="419169"/>
                    <a:pt x="124460" y="419169"/>
                  </a:cubicBezTo>
                  <a:lnTo>
                    <a:pt x="2062677" y="419169"/>
                  </a:lnTo>
                  <a:cubicBezTo>
                    <a:pt x="2131257" y="419169"/>
                    <a:pt x="2187137" y="363289"/>
                    <a:pt x="2187137" y="294709"/>
                  </a:cubicBezTo>
                  <a:lnTo>
                    <a:pt x="2187137" y="124460"/>
                  </a:lnTo>
                  <a:cubicBezTo>
                    <a:pt x="2187137" y="55880"/>
                    <a:pt x="2131257" y="0"/>
                    <a:pt x="2062677" y="0"/>
                  </a:cubicBezTo>
                  <a:close/>
                </a:path>
              </a:pathLst>
            </a:custGeom>
            <a:solidFill>
              <a:srgbClr val="135092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Understanding the Nameplate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89644" y="4666843"/>
            <a:ext cx="6973077" cy="295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5"/>
              </a:lnSpc>
            </a:pPr>
            <a:r>
              <a:rPr lang="en-US" sz="3332">
                <a:solidFill>
                  <a:srgbClr val="FFFFFF"/>
                </a:solidFill>
                <a:latin typeface="Canva Sans Bold"/>
              </a:rPr>
              <a:t>The RPM value represents the approximate speed at which the motor will run when properly connected and delivering its rated output.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589644" y="3373290"/>
            <a:ext cx="6973077" cy="73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4"/>
              </a:lnSpc>
            </a:pPr>
            <a:r>
              <a:rPr lang="en-US" sz="4246">
                <a:solidFill>
                  <a:srgbClr val="135092"/>
                </a:solidFill>
                <a:latin typeface="Archivo Black"/>
              </a:rPr>
              <a:t>Revolutions per Minute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267" y="4024170"/>
            <a:ext cx="8379266" cy="460062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610427" y="5277271"/>
            <a:ext cx="1396373" cy="331077"/>
            <a:chOff x="0" y="0"/>
            <a:chExt cx="2040004" cy="4836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0004" cy="483680"/>
            </a:xfrm>
            <a:custGeom>
              <a:avLst/>
              <a:gdLst/>
              <a:ahLst/>
              <a:cxnLst/>
              <a:rect l="l" t="t" r="r" b="b"/>
              <a:pathLst>
                <a:path w="2040004" h="483680">
                  <a:moveTo>
                    <a:pt x="1915544" y="59690"/>
                  </a:moveTo>
                  <a:cubicBezTo>
                    <a:pt x="1951104" y="59690"/>
                    <a:pt x="1980314" y="88900"/>
                    <a:pt x="1980314" y="124460"/>
                  </a:cubicBezTo>
                  <a:lnTo>
                    <a:pt x="1980314" y="359220"/>
                  </a:lnTo>
                  <a:cubicBezTo>
                    <a:pt x="1980314" y="394780"/>
                    <a:pt x="1951104" y="423990"/>
                    <a:pt x="1915544" y="423990"/>
                  </a:cubicBezTo>
                  <a:lnTo>
                    <a:pt x="124460" y="423990"/>
                  </a:lnTo>
                  <a:cubicBezTo>
                    <a:pt x="88900" y="423990"/>
                    <a:pt x="59690" y="394780"/>
                    <a:pt x="59690" y="3592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15544" y="59690"/>
                  </a:lnTo>
                  <a:moveTo>
                    <a:pt x="19155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9220"/>
                  </a:lnTo>
                  <a:cubicBezTo>
                    <a:pt x="0" y="427800"/>
                    <a:pt x="55880" y="483680"/>
                    <a:pt x="124460" y="483680"/>
                  </a:cubicBezTo>
                  <a:lnTo>
                    <a:pt x="1915544" y="483680"/>
                  </a:lnTo>
                  <a:cubicBezTo>
                    <a:pt x="1984124" y="483680"/>
                    <a:pt x="2040004" y="427800"/>
                    <a:pt x="2040004" y="359220"/>
                  </a:cubicBezTo>
                  <a:lnTo>
                    <a:pt x="2040004" y="124460"/>
                  </a:lnTo>
                  <a:cubicBezTo>
                    <a:pt x="2040004" y="55880"/>
                    <a:pt x="1984124" y="0"/>
                    <a:pt x="1915544" y="0"/>
                  </a:cubicBezTo>
                  <a:close/>
                </a:path>
              </a:pathLst>
            </a:custGeom>
            <a:solidFill>
              <a:srgbClr val="13509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Understanding the Nameplate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926518" y="4607956"/>
            <a:ext cx="9214865" cy="3433049"/>
            <a:chOff x="0" y="0"/>
            <a:chExt cx="12286487" cy="457739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7447596" cy="4577399"/>
              <a:chOff x="0" y="0"/>
              <a:chExt cx="2941837" cy="180809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41837" cy="1808095"/>
              </a:xfrm>
              <a:custGeom>
                <a:avLst/>
                <a:gdLst/>
                <a:ahLst/>
                <a:cxnLst/>
                <a:rect l="l" t="t" r="r" b="b"/>
                <a:pathLst>
                  <a:path w="2941837" h="1808095">
                    <a:moveTo>
                      <a:pt x="0" y="0"/>
                    </a:moveTo>
                    <a:lnTo>
                      <a:pt x="0" y="1808095"/>
                    </a:lnTo>
                    <a:lnTo>
                      <a:pt x="2941837" y="1808095"/>
                    </a:lnTo>
                    <a:lnTo>
                      <a:pt x="2941837" y="0"/>
                    </a:lnTo>
                    <a:lnTo>
                      <a:pt x="0" y="0"/>
                    </a:lnTo>
                    <a:close/>
                    <a:moveTo>
                      <a:pt x="2880877" y="1747135"/>
                    </a:moveTo>
                    <a:lnTo>
                      <a:pt x="59690" y="1747135"/>
                    </a:lnTo>
                    <a:lnTo>
                      <a:pt x="59690" y="59690"/>
                    </a:lnTo>
                    <a:lnTo>
                      <a:pt x="2880877" y="59690"/>
                    </a:lnTo>
                    <a:lnTo>
                      <a:pt x="2880877" y="1747135"/>
                    </a:lnTo>
                    <a:close/>
                  </a:path>
                </a:pathLst>
              </a:custGeom>
              <a:solidFill>
                <a:srgbClr val="135092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3723798" y="0"/>
              <a:ext cx="3723798" cy="4577399"/>
              <a:chOff x="0" y="0"/>
              <a:chExt cx="1470919" cy="1808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470919" cy="1808095"/>
              </a:xfrm>
              <a:custGeom>
                <a:avLst/>
                <a:gdLst/>
                <a:ahLst/>
                <a:cxnLst/>
                <a:rect l="l" t="t" r="r" b="b"/>
                <a:pathLst>
                  <a:path w="1470919" h="1808095">
                    <a:moveTo>
                      <a:pt x="0" y="0"/>
                    </a:moveTo>
                    <a:lnTo>
                      <a:pt x="0" y="1808095"/>
                    </a:lnTo>
                    <a:lnTo>
                      <a:pt x="1470919" y="1808095"/>
                    </a:lnTo>
                    <a:lnTo>
                      <a:pt x="1470919" y="0"/>
                    </a:lnTo>
                    <a:lnTo>
                      <a:pt x="0" y="0"/>
                    </a:lnTo>
                    <a:close/>
                    <a:moveTo>
                      <a:pt x="1409959" y="1747135"/>
                    </a:moveTo>
                    <a:lnTo>
                      <a:pt x="59690" y="1747135"/>
                    </a:lnTo>
                    <a:lnTo>
                      <a:pt x="59690" y="59690"/>
                    </a:lnTo>
                    <a:lnTo>
                      <a:pt x="1409959" y="59690"/>
                    </a:lnTo>
                    <a:lnTo>
                      <a:pt x="1409959" y="1747135"/>
                    </a:lnTo>
                    <a:close/>
                  </a:path>
                </a:pathLst>
              </a:custGeom>
              <a:solidFill>
                <a:srgbClr val="135092"/>
              </a:solidFill>
            </p:spPr>
          </p:sp>
        </p:grpSp>
        <p:sp>
          <p:nvSpPr>
            <p:cNvPr id="14" name="AutoShape 14"/>
            <p:cNvSpPr/>
            <p:nvPr/>
          </p:nvSpPr>
          <p:spPr>
            <a:xfrm>
              <a:off x="0" y="1735298"/>
              <a:ext cx="7447596" cy="0"/>
            </a:xfrm>
            <a:prstGeom prst="line">
              <a:avLst/>
            </a:prstGeom>
            <a:ln w="157977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864036"/>
              <a:ext cx="7447596" cy="0"/>
            </a:xfrm>
            <a:prstGeom prst="line">
              <a:avLst/>
            </a:prstGeom>
            <a:ln w="157977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3555017"/>
              <a:ext cx="7447596" cy="0"/>
            </a:xfrm>
            <a:prstGeom prst="line">
              <a:avLst/>
            </a:prstGeom>
            <a:ln w="157977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2628980"/>
              <a:ext cx="7447596" cy="0"/>
            </a:xfrm>
            <a:prstGeom prst="line">
              <a:avLst/>
            </a:prstGeom>
            <a:ln w="157977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452587" y="302157"/>
              <a:ext cx="3017708" cy="420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1872">
                  <a:solidFill>
                    <a:srgbClr val="135092"/>
                  </a:solidFill>
                  <a:latin typeface="Archivo Black"/>
                </a:rPr>
                <a:t>Poles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888706" y="302157"/>
              <a:ext cx="3298960" cy="427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9"/>
                </a:lnSpc>
              </a:pPr>
              <a:r>
                <a:rPr lang="en-US" sz="1870">
                  <a:solidFill>
                    <a:srgbClr val="135092"/>
                  </a:solidFill>
                  <a:latin typeface="Archivo Black"/>
                </a:rPr>
                <a:t>Synchronous RPM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52587" y="1141224"/>
              <a:ext cx="3017708" cy="420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1872">
                  <a:solidFill>
                    <a:srgbClr val="135092"/>
                  </a:solidFill>
                  <a:latin typeface="Archivo Black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52587" y="1981645"/>
              <a:ext cx="3017708" cy="420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1872">
                  <a:solidFill>
                    <a:srgbClr val="135092"/>
                  </a:solidFill>
                  <a:latin typeface="Archivo Black"/>
                </a:rPr>
                <a:t>4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52587" y="2955501"/>
              <a:ext cx="3017708" cy="420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1872">
                  <a:solidFill>
                    <a:srgbClr val="135092"/>
                  </a:solidFill>
                  <a:latin typeface="Archivo Black"/>
                </a:rPr>
                <a:t>6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52587" y="3867264"/>
              <a:ext cx="3017708" cy="420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1872">
                  <a:solidFill>
                    <a:srgbClr val="135092"/>
                  </a:solidFill>
                  <a:latin typeface="Archivo Black"/>
                </a:rPr>
                <a:t>8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076843" y="1141224"/>
              <a:ext cx="3017708" cy="420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1872">
                  <a:solidFill>
                    <a:srgbClr val="135092"/>
                  </a:solidFill>
                  <a:latin typeface="Archivo Black"/>
                </a:rPr>
                <a:t>3600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076843" y="2008370"/>
              <a:ext cx="3017708" cy="420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1872">
                  <a:solidFill>
                    <a:srgbClr val="135092"/>
                  </a:solidFill>
                  <a:latin typeface="Archivo Black"/>
                </a:rPr>
                <a:t>1800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101581" y="2902052"/>
              <a:ext cx="3017708" cy="420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1872">
                  <a:solidFill>
                    <a:srgbClr val="135092"/>
                  </a:solidFill>
                  <a:latin typeface="Archivo Black"/>
                </a:rPr>
                <a:t>1200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7297989" y="0"/>
              <a:ext cx="4988498" cy="4577399"/>
              <a:chOff x="0" y="0"/>
              <a:chExt cx="1970482" cy="180809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970481" cy="1808095"/>
              </a:xfrm>
              <a:custGeom>
                <a:avLst/>
                <a:gdLst/>
                <a:ahLst/>
                <a:cxnLst/>
                <a:rect l="l" t="t" r="r" b="b"/>
                <a:pathLst>
                  <a:path w="1970481" h="1808095">
                    <a:moveTo>
                      <a:pt x="0" y="0"/>
                    </a:moveTo>
                    <a:lnTo>
                      <a:pt x="0" y="1808095"/>
                    </a:lnTo>
                    <a:lnTo>
                      <a:pt x="1970481" y="1808095"/>
                    </a:lnTo>
                    <a:lnTo>
                      <a:pt x="1970481" y="0"/>
                    </a:lnTo>
                    <a:lnTo>
                      <a:pt x="0" y="0"/>
                    </a:lnTo>
                    <a:close/>
                    <a:moveTo>
                      <a:pt x="1909521" y="1747135"/>
                    </a:moveTo>
                    <a:lnTo>
                      <a:pt x="59690" y="1747135"/>
                    </a:lnTo>
                    <a:lnTo>
                      <a:pt x="59690" y="59690"/>
                    </a:lnTo>
                    <a:lnTo>
                      <a:pt x="1909521" y="59690"/>
                    </a:lnTo>
                    <a:lnTo>
                      <a:pt x="1909521" y="1747135"/>
                    </a:lnTo>
                    <a:close/>
                  </a:path>
                </a:pathLst>
              </a:custGeom>
              <a:solidFill>
                <a:srgbClr val="135092"/>
              </a:solidFill>
            </p:spPr>
          </p:sp>
        </p:grpSp>
        <p:sp>
          <p:nvSpPr>
            <p:cNvPr id="29" name="AutoShape 29"/>
            <p:cNvSpPr/>
            <p:nvPr/>
          </p:nvSpPr>
          <p:spPr>
            <a:xfrm>
              <a:off x="7297989" y="1732030"/>
              <a:ext cx="4988498" cy="0"/>
            </a:xfrm>
            <a:prstGeom prst="line">
              <a:avLst/>
            </a:prstGeom>
            <a:ln w="157977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>
              <a:off x="7297989" y="860767"/>
              <a:ext cx="4988498" cy="0"/>
            </a:xfrm>
            <a:prstGeom prst="line">
              <a:avLst/>
            </a:prstGeom>
            <a:ln w="157977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>
              <a:off x="7297989" y="3551748"/>
              <a:ext cx="4988498" cy="0"/>
            </a:xfrm>
            <a:prstGeom prst="line">
              <a:avLst/>
            </a:prstGeom>
            <a:ln w="157977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>
              <a:off x="7297989" y="2625712"/>
              <a:ext cx="4988498" cy="0"/>
            </a:xfrm>
            <a:prstGeom prst="line">
              <a:avLst/>
            </a:prstGeom>
            <a:ln w="157977" cap="flat">
              <a:solidFill>
                <a:srgbClr val="13509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7750575" y="302157"/>
              <a:ext cx="4210821" cy="420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1872">
                  <a:solidFill>
                    <a:srgbClr val="135092"/>
                  </a:solidFill>
                  <a:latin typeface="Archivo Black"/>
                </a:rPr>
                <a:t>Typical Nameplate RPM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8283384" y="1169210"/>
              <a:ext cx="3017708" cy="420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1872">
                  <a:solidFill>
                    <a:srgbClr val="135092"/>
                  </a:solidFill>
                  <a:latin typeface="Archivo Black"/>
                </a:rPr>
                <a:t>3450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348065" y="2008370"/>
              <a:ext cx="3017708" cy="420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1872">
                  <a:solidFill>
                    <a:srgbClr val="135092"/>
                  </a:solidFill>
                  <a:latin typeface="Archivo Black"/>
                </a:rPr>
                <a:t>1725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347132" y="2955501"/>
              <a:ext cx="3017708" cy="420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1872">
                  <a:solidFill>
                    <a:srgbClr val="135092"/>
                  </a:solidFill>
                  <a:latin typeface="Archivo Black"/>
                </a:rPr>
                <a:t>1140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8348065" y="3883268"/>
              <a:ext cx="3017708" cy="420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1872">
                  <a:solidFill>
                    <a:srgbClr val="135092"/>
                  </a:solidFill>
                  <a:latin typeface="Archivo Black"/>
                </a:rPr>
                <a:t>850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4169958" y="3834745"/>
              <a:ext cx="3017708" cy="420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1872">
                  <a:solidFill>
                    <a:srgbClr val="135092"/>
                  </a:solidFill>
                  <a:latin typeface="Archivo Black"/>
                </a:rPr>
                <a:t>900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53415" y="4307151"/>
            <a:ext cx="6484064" cy="4641464"/>
            <a:chOff x="0" y="0"/>
            <a:chExt cx="2058148" cy="14732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8148" cy="1473276"/>
            </a:xfrm>
            <a:custGeom>
              <a:avLst/>
              <a:gdLst/>
              <a:ahLst/>
              <a:cxnLst/>
              <a:rect l="l" t="t" r="r" b="b"/>
              <a:pathLst>
                <a:path w="2058148" h="1473276">
                  <a:moveTo>
                    <a:pt x="0" y="0"/>
                  </a:moveTo>
                  <a:lnTo>
                    <a:pt x="2058148" y="0"/>
                  </a:lnTo>
                  <a:lnTo>
                    <a:pt x="2058148" y="1473276"/>
                  </a:lnTo>
                  <a:lnTo>
                    <a:pt x="0" y="1473276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84219" y="3004524"/>
            <a:ext cx="6360846" cy="975063"/>
            <a:chOff x="0" y="0"/>
            <a:chExt cx="228851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365" y="3004524"/>
            <a:ext cx="10675809" cy="586153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809492" y="4896163"/>
            <a:ext cx="1313286" cy="319960"/>
            <a:chOff x="0" y="0"/>
            <a:chExt cx="3104881" cy="75645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04881" cy="756453"/>
            </a:xfrm>
            <a:custGeom>
              <a:avLst/>
              <a:gdLst/>
              <a:ahLst/>
              <a:cxnLst/>
              <a:rect l="l" t="t" r="r" b="b"/>
              <a:pathLst>
                <a:path w="3104881" h="756453">
                  <a:moveTo>
                    <a:pt x="2980421" y="59690"/>
                  </a:moveTo>
                  <a:cubicBezTo>
                    <a:pt x="3015981" y="59690"/>
                    <a:pt x="3045191" y="88900"/>
                    <a:pt x="3045191" y="124460"/>
                  </a:cubicBezTo>
                  <a:lnTo>
                    <a:pt x="3045191" y="631993"/>
                  </a:lnTo>
                  <a:cubicBezTo>
                    <a:pt x="3045191" y="667553"/>
                    <a:pt x="3015981" y="696763"/>
                    <a:pt x="2980421" y="696763"/>
                  </a:cubicBezTo>
                  <a:lnTo>
                    <a:pt x="124460" y="696763"/>
                  </a:lnTo>
                  <a:cubicBezTo>
                    <a:pt x="88900" y="696763"/>
                    <a:pt x="59690" y="667553"/>
                    <a:pt x="59690" y="63199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980421" y="59690"/>
                  </a:lnTo>
                  <a:moveTo>
                    <a:pt x="298042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1993"/>
                  </a:lnTo>
                  <a:cubicBezTo>
                    <a:pt x="0" y="700573"/>
                    <a:pt x="55880" y="756453"/>
                    <a:pt x="124460" y="756453"/>
                  </a:cubicBezTo>
                  <a:lnTo>
                    <a:pt x="2980421" y="756453"/>
                  </a:lnTo>
                  <a:cubicBezTo>
                    <a:pt x="3049001" y="756453"/>
                    <a:pt x="3104881" y="700573"/>
                    <a:pt x="3104881" y="631993"/>
                  </a:cubicBezTo>
                  <a:lnTo>
                    <a:pt x="3104881" y="124460"/>
                  </a:lnTo>
                  <a:cubicBezTo>
                    <a:pt x="3104881" y="55880"/>
                    <a:pt x="3049001" y="0"/>
                    <a:pt x="2980421" y="0"/>
                  </a:cubicBezTo>
                  <a:close/>
                </a:path>
              </a:pathLst>
            </a:custGeom>
            <a:solidFill>
              <a:srgbClr val="135092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Understanding the Nameplate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49567" y="4517671"/>
            <a:ext cx="6091760" cy="413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5"/>
              </a:lnSpc>
            </a:pPr>
            <a:r>
              <a:rPr lang="en-US" sz="3332">
                <a:solidFill>
                  <a:srgbClr val="FFFFFF"/>
                </a:solidFill>
                <a:latin typeface="Canva Sans Bold"/>
              </a:rPr>
              <a:t>The rated voltage figure on the motor nameplate refers to the voltage of the supply circuit to which the motor should be connected, to produce rated horsepower and RPM.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44802" y="3077128"/>
            <a:ext cx="4901290" cy="73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4"/>
              </a:lnSpc>
            </a:pPr>
            <a:r>
              <a:rPr lang="en-US" sz="4246">
                <a:solidFill>
                  <a:srgbClr val="135092"/>
                </a:solidFill>
                <a:latin typeface="Archivo Black"/>
              </a:rPr>
              <a:t>Voltage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53415" y="4307151"/>
            <a:ext cx="6484064" cy="4641464"/>
            <a:chOff x="0" y="0"/>
            <a:chExt cx="2058148" cy="14732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8148" cy="1473276"/>
            </a:xfrm>
            <a:custGeom>
              <a:avLst/>
              <a:gdLst/>
              <a:ahLst/>
              <a:cxnLst/>
              <a:rect l="l" t="t" r="r" b="b"/>
              <a:pathLst>
                <a:path w="2058148" h="1473276">
                  <a:moveTo>
                    <a:pt x="0" y="0"/>
                  </a:moveTo>
                  <a:lnTo>
                    <a:pt x="2058148" y="0"/>
                  </a:lnTo>
                  <a:lnTo>
                    <a:pt x="2058148" y="1473276"/>
                  </a:lnTo>
                  <a:lnTo>
                    <a:pt x="0" y="1473276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84219" y="3004524"/>
            <a:ext cx="6360846" cy="975063"/>
            <a:chOff x="0" y="0"/>
            <a:chExt cx="228851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Understanding the Nameplate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49567" y="4378274"/>
            <a:ext cx="6091760" cy="472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5"/>
              </a:lnSpc>
            </a:pPr>
            <a:r>
              <a:rPr lang="en-US" sz="3332">
                <a:solidFill>
                  <a:srgbClr val="FFFFFF"/>
                </a:solidFill>
                <a:latin typeface="Canva Sans Bold"/>
              </a:rPr>
              <a:t>The amp figure on the motor nameplate represents the approximate current draw by the motor when developing rated horsepower on a circuit of the voltage and frequency specified on the nameplate.</a:t>
            </a:r>
          </a:p>
          <a:p>
            <a:pPr>
              <a:lnSpc>
                <a:spcPts val="4665"/>
              </a:lnSpc>
            </a:pPr>
            <a:endParaRPr lang="en-US" sz="3332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044802" y="3077128"/>
            <a:ext cx="4901290" cy="73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4"/>
              </a:lnSpc>
            </a:pPr>
            <a:r>
              <a:rPr lang="en-US" sz="4246">
                <a:solidFill>
                  <a:srgbClr val="135092"/>
                </a:solidFill>
                <a:latin typeface="Archivo Black"/>
              </a:rPr>
              <a:t>Amps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8256" y="3004524"/>
            <a:ext cx="10371806" cy="569462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591797" y="4823540"/>
            <a:ext cx="1313286" cy="319960"/>
            <a:chOff x="0" y="0"/>
            <a:chExt cx="3104881" cy="7564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04881" cy="756453"/>
            </a:xfrm>
            <a:custGeom>
              <a:avLst/>
              <a:gdLst/>
              <a:ahLst/>
              <a:cxnLst/>
              <a:rect l="l" t="t" r="r" b="b"/>
              <a:pathLst>
                <a:path w="3104881" h="756453">
                  <a:moveTo>
                    <a:pt x="2980421" y="59690"/>
                  </a:moveTo>
                  <a:cubicBezTo>
                    <a:pt x="3015981" y="59690"/>
                    <a:pt x="3045191" y="88900"/>
                    <a:pt x="3045191" y="124460"/>
                  </a:cubicBezTo>
                  <a:lnTo>
                    <a:pt x="3045191" y="631993"/>
                  </a:lnTo>
                  <a:cubicBezTo>
                    <a:pt x="3045191" y="667553"/>
                    <a:pt x="3015981" y="696763"/>
                    <a:pt x="2980421" y="696763"/>
                  </a:cubicBezTo>
                  <a:lnTo>
                    <a:pt x="124460" y="696763"/>
                  </a:lnTo>
                  <a:cubicBezTo>
                    <a:pt x="88900" y="696763"/>
                    <a:pt x="59690" y="667553"/>
                    <a:pt x="59690" y="63199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980421" y="59690"/>
                  </a:lnTo>
                  <a:moveTo>
                    <a:pt x="298042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1993"/>
                  </a:lnTo>
                  <a:cubicBezTo>
                    <a:pt x="0" y="700573"/>
                    <a:pt x="55880" y="756453"/>
                    <a:pt x="124460" y="756453"/>
                  </a:cubicBezTo>
                  <a:lnTo>
                    <a:pt x="2980421" y="756453"/>
                  </a:lnTo>
                  <a:cubicBezTo>
                    <a:pt x="3049001" y="756453"/>
                    <a:pt x="3104881" y="700573"/>
                    <a:pt x="3104881" y="631993"/>
                  </a:cubicBezTo>
                  <a:lnTo>
                    <a:pt x="3104881" y="124460"/>
                  </a:lnTo>
                  <a:cubicBezTo>
                    <a:pt x="3104881" y="55880"/>
                    <a:pt x="3049001" y="0"/>
                    <a:pt x="2980421" y="0"/>
                  </a:cubicBezTo>
                  <a:close/>
                </a:path>
              </a:pathLst>
            </a:custGeom>
            <a:solidFill>
              <a:srgbClr val="135092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9232"/>
            <a:ext cx="18474930" cy="1900116"/>
            <a:chOff x="0" y="0"/>
            <a:chExt cx="486582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5825" cy="500442"/>
            </a:xfrm>
            <a:custGeom>
              <a:avLst/>
              <a:gdLst/>
              <a:ahLst/>
              <a:cxnLst/>
              <a:rect l="l" t="t" r="r" b="b"/>
              <a:pathLst>
                <a:path w="4865825" h="500442">
                  <a:moveTo>
                    <a:pt x="0" y="0"/>
                  </a:moveTo>
                  <a:lnTo>
                    <a:pt x="4865825" y="0"/>
                  </a:lnTo>
                  <a:lnTo>
                    <a:pt x="486582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532166"/>
            <a:ext cx="10053518" cy="57261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1206303" y="645870"/>
            <a:ext cx="20887536" cy="130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Three Phrase Motor Construction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53518" y="2849471"/>
            <a:ext cx="7921427" cy="64088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53415" y="4307151"/>
            <a:ext cx="6484064" cy="2771100"/>
            <a:chOff x="0" y="0"/>
            <a:chExt cx="2058148" cy="8795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8148" cy="879592"/>
            </a:xfrm>
            <a:custGeom>
              <a:avLst/>
              <a:gdLst/>
              <a:ahLst/>
              <a:cxnLst/>
              <a:rect l="l" t="t" r="r" b="b"/>
              <a:pathLst>
                <a:path w="2058148" h="879592">
                  <a:moveTo>
                    <a:pt x="0" y="0"/>
                  </a:moveTo>
                  <a:lnTo>
                    <a:pt x="2058148" y="0"/>
                  </a:lnTo>
                  <a:lnTo>
                    <a:pt x="2058148" y="879592"/>
                  </a:lnTo>
                  <a:lnTo>
                    <a:pt x="0" y="87959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84219" y="3004524"/>
            <a:ext cx="6360846" cy="975063"/>
            <a:chOff x="0" y="0"/>
            <a:chExt cx="228851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8256" y="3004524"/>
            <a:ext cx="10506328" cy="576848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8163181" y="4256511"/>
            <a:ext cx="1061453" cy="414975"/>
            <a:chOff x="0" y="0"/>
            <a:chExt cx="1934909" cy="75645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34909" cy="756453"/>
            </a:xfrm>
            <a:custGeom>
              <a:avLst/>
              <a:gdLst/>
              <a:ahLst/>
              <a:cxnLst/>
              <a:rect l="l" t="t" r="r" b="b"/>
              <a:pathLst>
                <a:path w="1934909" h="756453">
                  <a:moveTo>
                    <a:pt x="1810449" y="59690"/>
                  </a:moveTo>
                  <a:cubicBezTo>
                    <a:pt x="1846009" y="59690"/>
                    <a:pt x="1875219" y="88900"/>
                    <a:pt x="1875219" y="124460"/>
                  </a:cubicBezTo>
                  <a:lnTo>
                    <a:pt x="1875219" y="631993"/>
                  </a:lnTo>
                  <a:cubicBezTo>
                    <a:pt x="1875219" y="667553"/>
                    <a:pt x="1846009" y="696763"/>
                    <a:pt x="1810449" y="696763"/>
                  </a:cubicBezTo>
                  <a:lnTo>
                    <a:pt x="124460" y="696763"/>
                  </a:lnTo>
                  <a:cubicBezTo>
                    <a:pt x="88900" y="696763"/>
                    <a:pt x="59690" y="667553"/>
                    <a:pt x="59690" y="63199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10449" y="59690"/>
                  </a:lnTo>
                  <a:moveTo>
                    <a:pt x="18104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1993"/>
                  </a:lnTo>
                  <a:cubicBezTo>
                    <a:pt x="0" y="700573"/>
                    <a:pt x="55880" y="756453"/>
                    <a:pt x="124460" y="756453"/>
                  </a:cubicBezTo>
                  <a:lnTo>
                    <a:pt x="1810449" y="756453"/>
                  </a:lnTo>
                  <a:cubicBezTo>
                    <a:pt x="1879029" y="756453"/>
                    <a:pt x="1934909" y="700573"/>
                    <a:pt x="1934909" y="631993"/>
                  </a:cubicBezTo>
                  <a:lnTo>
                    <a:pt x="1934909" y="124460"/>
                  </a:lnTo>
                  <a:cubicBezTo>
                    <a:pt x="1934909" y="55880"/>
                    <a:pt x="1879029" y="0"/>
                    <a:pt x="1810449" y="0"/>
                  </a:cubicBezTo>
                  <a:close/>
                </a:path>
              </a:pathLst>
            </a:custGeom>
            <a:solidFill>
              <a:srgbClr val="135092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Understanding the Nameplate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49567" y="4378274"/>
            <a:ext cx="6091760" cy="2363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5"/>
              </a:lnSpc>
            </a:pPr>
            <a:r>
              <a:rPr lang="en-US" sz="3332">
                <a:solidFill>
                  <a:srgbClr val="FFFFFF"/>
                </a:solidFill>
                <a:latin typeface="Canva Sans Bold"/>
              </a:rPr>
              <a:t>The NEMA Design rating specifies the speed torque curve that will be produced by the motor.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44802" y="3077128"/>
            <a:ext cx="4901290" cy="73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4"/>
              </a:lnSpc>
            </a:pPr>
            <a:r>
              <a:rPr lang="en-US" sz="4246">
                <a:solidFill>
                  <a:srgbClr val="135092"/>
                </a:solidFill>
                <a:latin typeface="Archivo Black"/>
              </a:rPr>
              <a:t>NEMA Design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53415" y="4307151"/>
            <a:ext cx="6484064" cy="3965255"/>
            <a:chOff x="0" y="0"/>
            <a:chExt cx="2058148" cy="12586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8148" cy="1258637"/>
            </a:xfrm>
            <a:custGeom>
              <a:avLst/>
              <a:gdLst/>
              <a:ahLst/>
              <a:cxnLst/>
              <a:rect l="l" t="t" r="r" b="b"/>
              <a:pathLst>
                <a:path w="2058148" h="1258637">
                  <a:moveTo>
                    <a:pt x="0" y="0"/>
                  </a:moveTo>
                  <a:lnTo>
                    <a:pt x="2058148" y="0"/>
                  </a:lnTo>
                  <a:lnTo>
                    <a:pt x="2058148" y="1258637"/>
                  </a:lnTo>
                  <a:lnTo>
                    <a:pt x="0" y="1258637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84219" y="3004524"/>
            <a:ext cx="6360846" cy="975063"/>
            <a:chOff x="0" y="0"/>
            <a:chExt cx="228851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352" y="3004524"/>
            <a:ext cx="10811767" cy="593618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8182697" y="4617106"/>
            <a:ext cx="857629" cy="404904"/>
            <a:chOff x="0" y="0"/>
            <a:chExt cx="1913890" cy="9035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903586"/>
            </a:xfrm>
            <a:custGeom>
              <a:avLst/>
              <a:gdLst/>
              <a:ahLst/>
              <a:cxnLst/>
              <a:rect l="l" t="t" r="r" b="b"/>
              <a:pathLst>
                <a:path w="1913890" h="903586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779126"/>
                  </a:lnTo>
                  <a:cubicBezTo>
                    <a:pt x="1854200" y="814686"/>
                    <a:pt x="1824990" y="843896"/>
                    <a:pt x="1789430" y="843896"/>
                  </a:cubicBezTo>
                  <a:lnTo>
                    <a:pt x="124460" y="843896"/>
                  </a:lnTo>
                  <a:cubicBezTo>
                    <a:pt x="88900" y="843896"/>
                    <a:pt x="59690" y="814686"/>
                    <a:pt x="59690" y="77912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9126"/>
                  </a:lnTo>
                  <a:cubicBezTo>
                    <a:pt x="0" y="847706"/>
                    <a:pt x="55880" y="903586"/>
                    <a:pt x="124460" y="903586"/>
                  </a:cubicBezTo>
                  <a:lnTo>
                    <a:pt x="1789430" y="903586"/>
                  </a:lnTo>
                  <a:cubicBezTo>
                    <a:pt x="1858010" y="903586"/>
                    <a:pt x="1913890" y="847706"/>
                    <a:pt x="1913890" y="779126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135092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Understanding the Nameplate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53305" y="4370112"/>
            <a:ext cx="6091760" cy="413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5"/>
              </a:lnSpc>
            </a:pPr>
            <a:r>
              <a:rPr lang="en-US" sz="3332">
                <a:solidFill>
                  <a:srgbClr val="FFFFFF"/>
                </a:solidFill>
                <a:latin typeface="Canva Sans Bold"/>
              </a:rPr>
              <a:t>Insulation Class letter designates the amount of allowable temperature rise bsaed on the insulation system and the motor service factor.</a:t>
            </a:r>
          </a:p>
          <a:p>
            <a:pPr>
              <a:lnSpc>
                <a:spcPts val="4665"/>
              </a:lnSpc>
            </a:pPr>
            <a:endParaRPr lang="en-US" sz="3332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044802" y="3077128"/>
            <a:ext cx="4901290" cy="73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4"/>
              </a:lnSpc>
            </a:pPr>
            <a:r>
              <a:rPr lang="en-US" sz="4246">
                <a:solidFill>
                  <a:srgbClr val="135092"/>
                </a:solidFill>
                <a:latin typeface="Archivo Black"/>
              </a:rPr>
              <a:t>Insulation Class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Insulation Class Information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61430" y="3310268"/>
            <a:ext cx="8871677" cy="5452659"/>
            <a:chOff x="0" y="0"/>
            <a:chExt cx="2941837" cy="1808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1837" cy="1808095"/>
            </a:xfrm>
            <a:custGeom>
              <a:avLst/>
              <a:gdLst/>
              <a:ahLst/>
              <a:cxnLst/>
              <a:rect l="l" t="t" r="r" b="b"/>
              <a:pathLst>
                <a:path w="2941837" h="1808095">
                  <a:moveTo>
                    <a:pt x="0" y="0"/>
                  </a:moveTo>
                  <a:lnTo>
                    <a:pt x="0" y="1808095"/>
                  </a:lnTo>
                  <a:lnTo>
                    <a:pt x="2941837" y="1808095"/>
                  </a:lnTo>
                  <a:lnTo>
                    <a:pt x="2941837" y="0"/>
                  </a:lnTo>
                  <a:lnTo>
                    <a:pt x="0" y="0"/>
                  </a:lnTo>
                  <a:close/>
                  <a:moveTo>
                    <a:pt x="2880877" y="1747135"/>
                  </a:moveTo>
                  <a:lnTo>
                    <a:pt x="59690" y="1747135"/>
                  </a:lnTo>
                  <a:lnTo>
                    <a:pt x="59690" y="59690"/>
                  </a:lnTo>
                  <a:lnTo>
                    <a:pt x="2880877" y="59690"/>
                  </a:lnTo>
                  <a:lnTo>
                    <a:pt x="2880877" y="1747135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797268" y="3310268"/>
            <a:ext cx="4435839" cy="5452659"/>
            <a:chOff x="0" y="0"/>
            <a:chExt cx="1470919" cy="18080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70919" cy="1808095"/>
            </a:xfrm>
            <a:custGeom>
              <a:avLst/>
              <a:gdLst/>
              <a:ahLst/>
              <a:cxnLst/>
              <a:rect l="l" t="t" r="r" b="b"/>
              <a:pathLst>
                <a:path w="1470919" h="1808095">
                  <a:moveTo>
                    <a:pt x="0" y="0"/>
                  </a:moveTo>
                  <a:lnTo>
                    <a:pt x="0" y="1808095"/>
                  </a:lnTo>
                  <a:lnTo>
                    <a:pt x="1470919" y="1808095"/>
                  </a:lnTo>
                  <a:lnTo>
                    <a:pt x="1470919" y="0"/>
                  </a:lnTo>
                  <a:lnTo>
                    <a:pt x="0" y="0"/>
                  </a:lnTo>
                  <a:close/>
                  <a:moveTo>
                    <a:pt x="1409959" y="1747135"/>
                  </a:moveTo>
                  <a:lnTo>
                    <a:pt x="59690" y="1747135"/>
                  </a:lnTo>
                  <a:lnTo>
                    <a:pt x="59690" y="59690"/>
                  </a:lnTo>
                  <a:lnTo>
                    <a:pt x="1409959" y="59690"/>
                  </a:lnTo>
                  <a:lnTo>
                    <a:pt x="1409959" y="1747135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361430" y="5377379"/>
            <a:ext cx="8871677" cy="0"/>
          </a:xfrm>
          <a:prstGeom prst="line">
            <a:avLst/>
          </a:prstGeom>
          <a:ln w="180975" cap="flat">
            <a:solidFill>
              <a:srgbClr val="13509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361430" y="4339520"/>
            <a:ext cx="8871677" cy="0"/>
          </a:xfrm>
          <a:prstGeom prst="line">
            <a:avLst/>
          </a:prstGeom>
          <a:ln w="180975" cap="flat">
            <a:solidFill>
              <a:srgbClr val="13509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361430" y="7545053"/>
            <a:ext cx="8871677" cy="0"/>
          </a:xfrm>
          <a:prstGeom prst="line">
            <a:avLst/>
          </a:prstGeom>
          <a:ln w="180975" cap="flat">
            <a:solidFill>
              <a:srgbClr val="13509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361430" y="6441945"/>
            <a:ext cx="8871677" cy="0"/>
          </a:xfrm>
          <a:prstGeom prst="line">
            <a:avLst/>
          </a:prstGeom>
          <a:ln w="180975" cap="flat">
            <a:solidFill>
              <a:srgbClr val="13509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900557" y="3669783"/>
            <a:ext cx="3594734" cy="50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Insulation Class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93709" y="3669783"/>
            <a:ext cx="3929766" cy="51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2971">
                <a:solidFill>
                  <a:srgbClr val="135092"/>
                </a:solidFill>
                <a:latin typeface="Archivo Black"/>
              </a:rPr>
              <a:t>Ambient Temp.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0557" y="4669291"/>
            <a:ext cx="3594734" cy="50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0557" y="5670412"/>
            <a:ext cx="3594734" cy="50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B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00557" y="6830483"/>
            <a:ext cx="3594734" cy="50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F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00557" y="7916587"/>
            <a:ext cx="3594734" cy="50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17821" y="4669291"/>
            <a:ext cx="3594734" cy="50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40 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17821" y="5702247"/>
            <a:ext cx="3594734" cy="50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40 C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47289" y="6766813"/>
            <a:ext cx="3594734" cy="50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40 C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054893" y="3310268"/>
            <a:ext cx="8871677" cy="5452659"/>
            <a:chOff x="0" y="0"/>
            <a:chExt cx="2941837" cy="180809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941837" cy="1808095"/>
            </a:xfrm>
            <a:custGeom>
              <a:avLst/>
              <a:gdLst/>
              <a:ahLst/>
              <a:cxnLst/>
              <a:rect l="l" t="t" r="r" b="b"/>
              <a:pathLst>
                <a:path w="2941837" h="1808095">
                  <a:moveTo>
                    <a:pt x="0" y="0"/>
                  </a:moveTo>
                  <a:lnTo>
                    <a:pt x="0" y="1808095"/>
                  </a:lnTo>
                  <a:lnTo>
                    <a:pt x="2941837" y="1808095"/>
                  </a:lnTo>
                  <a:lnTo>
                    <a:pt x="2941837" y="0"/>
                  </a:lnTo>
                  <a:lnTo>
                    <a:pt x="0" y="0"/>
                  </a:lnTo>
                  <a:close/>
                  <a:moveTo>
                    <a:pt x="2880877" y="1747135"/>
                  </a:moveTo>
                  <a:lnTo>
                    <a:pt x="59690" y="1747135"/>
                  </a:lnTo>
                  <a:lnTo>
                    <a:pt x="59690" y="59690"/>
                  </a:lnTo>
                  <a:lnTo>
                    <a:pt x="2880877" y="59690"/>
                  </a:lnTo>
                  <a:lnTo>
                    <a:pt x="2880877" y="1747135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3490732" y="3310268"/>
            <a:ext cx="4435839" cy="5452659"/>
            <a:chOff x="0" y="0"/>
            <a:chExt cx="1470919" cy="180809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70919" cy="1808095"/>
            </a:xfrm>
            <a:custGeom>
              <a:avLst/>
              <a:gdLst/>
              <a:ahLst/>
              <a:cxnLst/>
              <a:rect l="l" t="t" r="r" b="b"/>
              <a:pathLst>
                <a:path w="1470919" h="1808095">
                  <a:moveTo>
                    <a:pt x="0" y="0"/>
                  </a:moveTo>
                  <a:lnTo>
                    <a:pt x="0" y="1808095"/>
                  </a:lnTo>
                  <a:lnTo>
                    <a:pt x="1470919" y="1808095"/>
                  </a:lnTo>
                  <a:lnTo>
                    <a:pt x="1470919" y="0"/>
                  </a:lnTo>
                  <a:lnTo>
                    <a:pt x="0" y="0"/>
                  </a:lnTo>
                  <a:close/>
                  <a:moveTo>
                    <a:pt x="1409959" y="1747135"/>
                  </a:moveTo>
                  <a:lnTo>
                    <a:pt x="59690" y="1747135"/>
                  </a:lnTo>
                  <a:lnTo>
                    <a:pt x="59690" y="59690"/>
                  </a:lnTo>
                  <a:lnTo>
                    <a:pt x="1409959" y="59690"/>
                  </a:lnTo>
                  <a:lnTo>
                    <a:pt x="1409959" y="1747135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sp>
        <p:nvSpPr>
          <p:cNvPr id="27" name="AutoShape 27"/>
          <p:cNvSpPr/>
          <p:nvPr/>
        </p:nvSpPr>
        <p:spPr>
          <a:xfrm>
            <a:off x="9054893" y="5377379"/>
            <a:ext cx="8871677" cy="0"/>
          </a:xfrm>
          <a:prstGeom prst="line">
            <a:avLst/>
          </a:prstGeom>
          <a:ln w="180975" cap="flat">
            <a:solidFill>
              <a:srgbClr val="13509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9054893" y="4339520"/>
            <a:ext cx="8871677" cy="0"/>
          </a:xfrm>
          <a:prstGeom prst="line">
            <a:avLst/>
          </a:prstGeom>
          <a:ln w="180975" cap="flat">
            <a:solidFill>
              <a:srgbClr val="13509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9054893" y="7545053"/>
            <a:ext cx="8871677" cy="0"/>
          </a:xfrm>
          <a:prstGeom prst="line">
            <a:avLst/>
          </a:prstGeom>
          <a:ln w="180975" cap="flat">
            <a:solidFill>
              <a:srgbClr val="13509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9054893" y="6441945"/>
            <a:ext cx="8871677" cy="0"/>
          </a:xfrm>
          <a:prstGeom prst="line">
            <a:avLst/>
          </a:prstGeom>
          <a:ln w="180975" cap="flat">
            <a:solidFill>
              <a:srgbClr val="13509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9594020" y="3669783"/>
            <a:ext cx="3594734" cy="50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Temp. Rise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687172" y="3669783"/>
            <a:ext cx="3929766" cy="51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2971">
                <a:solidFill>
                  <a:srgbClr val="135092"/>
                </a:solidFill>
                <a:latin typeface="Archivo Black"/>
              </a:rPr>
              <a:t>Total Temp.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594020" y="4669291"/>
            <a:ext cx="3594734" cy="50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65 C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594020" y="5670412"/>
            <a:ext cx="3594734" cy="50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90 C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594020" y="6830483"/>
            <a:ext cx="3594734" cy="50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115 C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594020" y="7916587"/>
            <a:ext cx="3594734" cy="50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140 C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911284" y="4669291"/>
            <a:ext cx="3594734" cy="50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105 C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911284" y="5702247"/>
            <a:ext cx="3594734" cy="50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130 C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911284" y="6766813"/>
            <a:ext cx="3594734" cy="50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155 C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022204" y="7869921"/>
            <a:ext cx="3594734" cy="50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180 C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328740" y="7877850"/>
            <a:ext cx="3594734" cy="50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>
                <a:solidFill>
                  <a:srgbClr val="135092"/>
                </a:solidFill>
                <a:latin typeface="Archivo Black"/>
              </a:rPr>
              <a:t>40 C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6739" y="8924853"/>
            <a:ext cx="16532736" cy="75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35092"/>
                </a:solidFill>
                <a:latin typeface="Canva Sans Italics"/>
              </a:rPr>
              <a:t>*Most common insulation classes are class B &amp; F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354127" y="4211086"/>
            <a:ext cx="6005885" cy="3672830"/>
            <a:chOff x="0" y="0"/>
            <a:chExt cx="2058148" cy="12586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8148" cy="1258637"/>
            </a:xfrm>
            <a:custGeom>
              <a:avLst/>
              <a:gdLst/>
              <a:ahLst/>
              <a:cxnLst/>
              <a:rect l="l" t="t" r="r" b="b"/>
              <a:pathLst>
                <a:path w="2058148" h="1258637">
                  <a:moveTo>
                    <a:pt x="0" y="0"/>
                  </a:moveTo>
                  <a:lnTo>
                    <a:pt x="2058148" y="0"/>
                  </a:lnTo>
                  <a:lnTo>
                    <a:pt x="2058148" y="1258637"/>
                  </a:lnTo>
                  <a:lnTo>
                    <a:pt x="0" y="1258637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82660" y="3004524"/>
            <a:ext cx="5891754" cy="903156"/>
            <a:chOff x="0" y="0"/>
            <a:chExt cx="228851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3948" y="3004524"/>
            <a:ext cx="10722220" cy="588701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696894" y="5143500"/>
            <a:ext cx="1144490" cy="386772"/>
            <a:chOff x="0" y="0"/>
            <a:chExt cx="1913890" cy="6467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646786"/>
            </a:xfrm>
            <a:custGeom>
              <a:avLst/>
              <a:gdLst/>
              <a:ahLst/>
              <a:cxnLst/>
              <a:rect l="l" t="t" r="r" b="b"/>
              <a:pathLst>
                <a:path w="1913890" h="646786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522326"/>
                  </a:lnTo>
                  <a:cubicBezTo>
                    <a:pt x="1854200" y="557886"/>
                    <a:pt x="1824990" y="587096"/>
                    <a:pt x="1789430" y="587096"/>
                  </a:cubicBezTo>
                  <a:lnTo>
                    <a:pt x="124460" y="587096"/>
                  </a:lnTo>
                  <a:cubicBezTo>
                    <a:pt x="88900" y="587096"/>
                    <a:pt x="59690" y="557886"/>
                    <a:pt x="59690" y="52232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22326"/>
                  </a:lnTo>
                  <a:cubicBezTo>
                    <a:pt x="0" y="590906"/>
                    <a:pt x="55880" y="646786"/>
                    <a:pt x="124460" y="646786"/>
                  </a:cubicBezTo>
                  <a:lnTo>
                    <a:pt x="1789430" y="646786"/>
                  </a:lnTo>
                  <a:cubicBezTo>
                    <a:pt x="1858010" y="646786"/>
                    <a:pt x="1913890" y="590906"/>
                    <a:pt x="1913890" y="522326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135092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Understanding the Nameplate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31901" y="4263082"/>
            <a:ext cx="5642512" cy="328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1"/>
              </a:lnSpc>
            </a:pPr>
            <a:r>
              <a:rPr lang="en-US" sz="3086">
                <a:solidFill>
                  <a:srgbClr val="FFFFFF"/>
                </a:solidFill>
                <a:latin typeface="Canva Sans Bold"/>
              </a:rPr>
              <a:t>The number by which the horsepower rating is multiplied to determine the maximum safe load that a motor may be expected to carry continuously.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37383" y="3074311"/>
            <a:ext cx="5582307" cy="67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6"/>
              </a:lnSpc>
            </a:pPr>
            <a:r>
              <a:rPr lang="en-US" sz="3933">
                <a:solidFill>
                  <a:srgbClr val="135092"/>
                </a:solidFill>
                <a:latin typeface="Archivo Black"/>
              </a:rPr>
              <a:t>S.F. - Service Factor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354127" y="7992935"/>
            <a:ext cx="6005885" cy="2138196"/>
            <a:chOff x="0" y="0"/>
            <a:chExt cx="2058148" cy="7327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58148" cy="732735"/>
            </a:xfrm>
            <a:custGeom>
              <a:avLst/>
              <a:gdLst/>
              <a:ahLst/>
              <a:cxnLst/>
              <a:rect l="l" t="t" r="r" b="b"/>
              <a:pathLst>
                <a:path w="2058148" h="732735">
                  <a:moveTo>
                    <a:pt x="0" y="0"/>
                  </a:moveTo>
                  <a:lnTo>
                    <a:pt x="2058148" y="0"/>
                  </a:lnTo>
                  <a:lnTo>
                    <a:pt x="2058148" y="732735"/>
                  </a:lnTo>
                  <a:lnTo>
                    <a:pt x="0" y="732735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631901" y="8057034"/>
            <a:ext cx="5252622" cy="194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2"/>
              </a:lnSpc>
            </a:pPr>
            <a:r>
              <a:rPr lang="en-US" sz="2180">
                <a:solidFill>
                  <a:srgbClr val="FFFFFF"/>
                </a:solidFill>
                <a:latin typeface="Canva Sans Bold"/>
              </a:rPr>
              <a:t>Example: A 10 HP Motor with a service factor of 1.15 deliver  11.5 horsepower continuously without exceeding the allowabe temperature rise of the insulation class.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382660" y="4211086"/>
            <a:ext cx="5977352" cy="4662178"/>
            <a:chOff x="0" y="0"/>
            <a:chExt cx="2048370" cy="15976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8370" cy="1597675"/>
            </a:xfrm>
            <a:custGeom>
              <a:avLst/>
              <a:gdLst/>
              <a:ahLst/>
              <a:cxnLst/>
              <a:rect l="l" t="t" r="r" b="b"/>
              <a:pathLst>
                <a:path w="2048370" h="1597675">
                  <a:moveTo>
                    <a:pt x="0" y="0"/>
                  </a:moveTo>
                  <a:lnTo>
                    <a:pt x="2048370" y="0"/>
                  </a:lnTo>
                  <a:lnTo>
                    <a:pt x="2048370" y="1597675"/>
                  </a:lnTo>
                  <a:lnTo>
                    <a:pt x="0" y="1597675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82660" y="3004524"/>
            <a:ext cx="5891754" cy="903156"/>
            <a:chOff x="0" y="0"/>
            <a:chExt cx="228851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871" y="3004524"/>
            <a:ext cx="10798056" cy="592865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680149" y="4104033"/>
            <a:ext cx="1346248" cy="319996"/>
            <a:chOff x="0" y="0"/>
            <a:chExt cx="3801460" cy="9035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01460" cy="903586"/>
            </a:xfrm>
            <a:custGeom>
              <a:avLst/>
              <a:gdLst/>
              <a:ahLst/>
              <a:cxnLst/>
              <a:rect l="l" t="t" r="r" b="b"/>
              <a:pathLst>
                <a:path w="3801460" h="903586">
                  <a:moveTo>
                    <a:pt x="3677000" y="59690"/>
                  </a:moveTo>
                  <a:cubicBezTo>
                    <a:pt x="3712560" y="59690"/>
                    <a:pt x="3741770" y="88900"/>
                    <a:pt x="3741770" y="124460"/>
                  </a:cubicBezTo>
                  <a:lnTo>
                    <a:pt x="3741770" y="779126"/>
                  </a:lnTo>
                  <a:cubicBezTo>
                    <a:pt x="3741770" y="814686"/>
                    <a:pt x="3712560" y="843896"/>
                    <a:pt x="3677000" y="843896"/>
                  </a:cubicBezTo>
                  <a:lnTo>
                    <a:pt x="124460" y="843896"/>
                  </a:lnTo>
                  <a:cubicBezTo>
                    <a:pt x="88900" y="843896"/>
                    <a:pt x="59690" y="814686"/>
                    <a:pt x="59690" y="77912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677000" y="59690"/>
                  </a:lnTo>
                  <a:moveTo>
                    <a:pt x="36770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9126"/>
                  </a:lnTo>
                  <a:cubicBezTo>
                    <a:pt x="0" y="847706"/>
                    <a:pt x="55880" y="903586"/>
                    <a:pt x="124460" y="903586"/>
                  </a:cubicBezTo>
                  <a:lnTo>
                    <a:pt x="3677000" y="903586"/>
                  </a:lnTo>
                  <a:cubicBezTo>
                    <a:pt x="3745580" y="903586"/>
                    <a:pt x="3801460" y="847706"/>
                    <a:pt x="3801460" y="779126"/>
                  </a:cubicBezTo>
                  <a:lnTo>
                    <a:pt x="3801460" y="124460"/>
                  </a:lnTo>
                  <a:cubicBezTo>
                    <a:pt x="3801460" y="55880"/>
                    <a:pt x="3745580" y="0"/>
                    <a:pt x="3677000" y="0"/>
                  </a:cubicBezTo>
                  <a:close/>
                </a:path>
              </a:pathLst>
            </a:custGeom>
            <a:solidFill>
              <a:srgbClr val="135092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Understanding the Nameplate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37383" y="3074311"/>
            <a:ext cx="5582307" cy="67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6"/>
              </a:lnSpc>
            </a:pPr>
            <a:r>
              <a:rPr lang="en-US" sz="3933">
                <a:solidFill>
                  <a:srgbClr val="135092"/>
                </a:solidFill>
                <a:latin typeface="Archivo Black"/>
              </a:rPr>
              <a:t>Frame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31740" y="4279154"/>
            <a:ext cx="5387950" cy="4734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1"/>
              </a:lnSpc>
            </a:pPr>
            <a:r>
              <a:rPr lang="en-US" sz="3329">
                <a:solidFill>
                  <a:srgbClr val="FFFFFF"/>
                </a:solidFill>
                <a:latin typeface="Canva Sans Bold"/>
              </a:rPr>
              <a:t>The frame designation refers to the physical size of the motor as well as certain construction features such as the shaft and mounting dimensions.</a:t>
            </a:r>
          </a:p>
          <a:p>
            <a:pPr>
              <a:lnSpc>
                <a:spcPts val="4661"/>
              </a:lnSpc>
            </a:pPr>
            <a:endParaRPr lang="en-US" sz="3329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8582"/>
            <a:ext cx="7619036" cy="10444165"/>
            <a:chOff x="0" y="0"/>
            <a:chExt cx="2006660" cy="2750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6660" cy="2750726"/>
            </a:xfrm>
            <a:custGeom>
              <a:avLst/>
              <a:gdLst/>
              <a:ahLst/>
              <a:cxnLst/>
              <a:rect l="l" t="t" r="r" b="b"/>
              <a:pathLst>
                <a:path w="2006660" h="2750726">
                  <a:moveTo>
                    <a:pt x="0" y="0"/>
                  </a:moveTo>
                  <a:lnTo>
                    <a:pt x="2006660" y="0"/>
                  </a:lnTo>
                  <a:lnTo>
                    <a:pt x="2006660" y="2750726"/>
                  </a:lnTo>
                  <a:lnTo>
                    <a:pt x="0" y="2750726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124" r="1155" b="124"/>
          <a:stretch>
            <a:fillRect/>
          </a:stretch>
        </p:blipFill>
        <p:spPr>
          <a:xfrm>
            <a:off x="6195828" y="0"/>
            <a:ext cx="12092172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3975" y="3733896"/>
            <a:ext cx="7950022" cy="264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Archivo Black"/>
              </a:rPr>
              <a:t>  NEMA</a:t>
            </a:r>
          </a:p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Archivo Black"/>
              </a:rPr>
              <a:t>Frame Chart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8582"/>
            <a:ext cx="7619036" cy="10444165"/>
            <a:chOff x="0" y="0"/>
            <a:chExt cx="2006660" cy="2750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6660" cy="2750726"/>
            </a:xfrm>
            <a:custGeom>
              <a:avLst/>
              <a:gdLst/>
              <a:ahLst/>
              <a:cxnLst/>
              <a:rect l="l" t="t" r="r" b="b"/>
              <a:pathLst>
                <a:path w="2006660" h="2750726">
                  <a:moveTo>
                    <a:pt x="0" y="0"/>
                  </a:moveTo>
                  <a:lnTo>
                    <a:pt x="2006660" y="0"/>
                  </a:lnTo>
                  <a:lnTo>
                    <a:pt x="2006660" y="2750726"/>
                  </a:lnTo>
                  <a:lnTo>
                    <a:pt x="0" y="2750726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8652" y="2091249"/>
            <a:ext cx="7270384" cy="6343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Archivo Black"/>
              </a:rPr>
              <a:t>Common 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Archivo Black"/>
              </a:rPr>
              <a:t>types of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Archivo Black"/>
              </a:rPr>
              <a:t>Motor</a:t>
            </a:r>
          </a:p>
          <a:p>
            <a:pPr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Archivo Black"/>
              </a:rPr>
              <a:t>Enclosure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66056" y="2040479"/>
            <a:ext cx="10392457" cy="6010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1866" lvl="1" indent="-525933">
              <a:lnSpc>
                <a:spcPts val="6820"/>
              </a:lnSpc>
              <a:buFont typeface="Arial"/>
              <a:buChar char="•"/>
            </a:pPr>
            <a:r>
              <a:rPr lang="en-US" sz="4872">
                <a:solidFill>
                  <a:srgbClr val="135092"/>
                </a:solidFill>
                <a:latin typeface="Canva Sans Bold"/>
              </a:rPr>
              <a:t>Open Drip-proof (ODP)</a:t>
            </a:r>
          </a:p>
          <a:p>
            <a:pPr marL="1051866" lvl="1" indent="-525933">
              <a:lnSpc>
                <a:spcPts val="6820"/>
              </a:lnSpc>
              <a:buFont typeface="Arial"/>
              <a:buChar char="•"/>
            </a:pPr>
            <a:r>
              <a:rPr lang="en-US" sz="4872">
                <a:solidFill>
                  <a:srgbClr val="135092"/>
                </a:solidFill>
                <a:latin typeface="Canva Sans Bold"/>
              </a:rPr>
              <a:t>Totally Enclosed non-ventilated (TENV)</a:t>
            </a:r>
          </a:p>
          <a:p>
            <a:pPr marL="1051866" lvl="1" indent="-525933">
              <a:lnSpc>
                <a:spcPts val="6820"/>
              </a:lnSpc>
              <a:buFont typeface="Arial"/>
              <a:buChar char="•"/>
            </a:pPr>
            <a:r>
              <a:rPr lang="en-US" sz="4872">
                <a:solidFill>
                  <a:srgbClr val="135092"/>
                </a:solidFill>
                <a:latin typeface="Canva Sans Bold"/>
              </a:rPr>
              <a:t>Totally enclosed fan cooled (TEFC)</a:t>
            </a:r>
          </a:p>
          <a:p>
            <a:pPr marL="1051866" lvl="1" indent="-525933">
              <a:lnSpc>
                <a:spcPts val="6820"/>
              </a:lnSpc>
              <a:buFont typeface="Arial"/>
              <a:buChar char="•"/>
            </a:pPr>
            <a:r>
              <a:rPr lang="en-US" sz="4872">
                <a:solidFill>
                  <a:srgbClr val="135092"/>
                </a:solidFill>
                <a:latin typeface="Canva Sans Bold"/>
              </a:rPr>
              <a:t>Totally Enclosed blower code (TEBC)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354127" y="4211086"/>
            <a:ext cx="6005885" cy="5804946"/>
            <a:chOff x="0" y="0"/>
            <a:chExt cx="2058148" cy="19892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8148" cy="1989288"/>
            </a:xfrm>
            <a:custGeom>
              <a:avLst/>
              <a:gdLst/>
              <a:ahLst/>
              <a:cxnLst/>
              <a:rect l="l" t="t" r="r" b="b"/>
              <a:pathLst>
                <a:path w="2058148" h="1989288">
                  <a:moveTo>
                    <a:pt x="0" y="0"/>
                  </a:moveTo>
                  <a:lnTo>
                    <a:pt x="2058148" y="0"/>
                  </a:lnTo>
                  <a:lnTo>
                    <a:pt x="2058148" y="1989288"/>
                  </a:lnTo>
                  <a:lnTo>
                    <a:pt x="0" y="1989288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82660" y="3004524"/>
            <a:ext cx="5891754" cy="903156"/>
            <a:chOff x="0" y="0"/>
            <a:chExt cx="228851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6839" y="3456101"/>
            <a:ext cx="6979180" cy="630831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Types of Motor Enclosures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631901" y="4263082"/>
            <a:ext cx="5642512" cy="5436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6420" lvl="1" indent="-333210">
              <a:lnSpc>
                <a:spcPts val="4321"/>
              </a:lnSpc>
              <a:buFont typeface="Arial"/>
              <a:buChar char="•"/>
            </a:pPr>
            <a:r>
              <a:rPr lang="en-US" sz="3086">
                <a:solidFill>
                  <a:srgbClr val="FFFFFF"/>
                </a:solidFill>
                <a:latin typeface="Canva Sans Bold"/>
              </a:rPr>
              <a:t>Open drip-proof</a:t>
            </a:r>
          </a:p>
          <a:p>
            <a:pPr marL="666420" lvl="1" indent="-333210">
              <a:lnSpc>
                <a:spcPts val="4321"/>
              </a:lnSpc>
              <a:buFont typeface="Arial"/>
              <a:buChar char="•"/>
            </a:pPr>
            <a:r>
              <a:rPr lang="en-US" sz="3086">
                <a:solidFill>
                  <a:srgbClr val="FFFFFF"/>
                </a:solidFill>
                <a:latin typeface="Canva Sans Bold"/>
              </a:rPr>
              <a:t>Ventilating openings permit passage of external cooling air over and around the windings of the motor. Small degree of protection against lquid or solid particles entering the enclosure.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37383" y="3074311"/>
            <a:ext cx="5582307" cy="67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6"/>
              </a:lnSpc>
            </a:pPr>
            <a:r>
              <a:rPr lang="en-US" sz="3933">
                <a:solidFill>
                  <a:srgbClr val="135092"/>
                </a:solidFill>
                <a:latin typeface="Archivo Black"/>
              </a:rPr>
              <a:t>ODP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7045" y="4211086"/>
            <a:ext cx="6005885" cy="3100112"/>
            <a:chOff x="0" y="0"/>
            <a:chExt cx="2058148" cy="1062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8148" cy="1062373"/>
            </a:xfrm>
            <a:custGeom>
              <a:avLst/>
              <a:gdLst/>
              <a:ahLst/>
              <a:cxnLst/>
              <a:rect l="l" t="t" r="r" b="b"/>
              <a:pathLst>
                <a:path w="2058148" h="1062373">
                  <a:moveTo>
                    <a:pt x="0" y="0"/>
                  </a:moveTo>
                  <a:lnTo>
                    <a:pt x="2058148" y="0"/>
                  </a:lnTo>
                  <a:lnTo>
                    <a:pt x="2058148" y="1062373"/>
                  </a:lnTo>
                  <a:lnTo>
                    <a:pt x="0" y="106237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5578" y="3004524"/>
            <a:ext cx="5891754" cy="903156"/>
            <a:chOff x="0" y="0"/>
            <a:chExt cx="228851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53872" y="2694792"/>
            <a:ext cx="8515687" cy="732028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Types of Motor Enclosures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4327" y="4288679"/>
            <a:ext cx="5551322" cy="2721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6420" lvl="1" indent="-333210">
              <a:lnSpc>
                <a:spcPts val="4321"/>
              </a:lnSpc>
              <a:buFont typeface="Arial"/>
              <a:buChar char="•"/>
            </a:pPr>
            <a:r>
              <a:rPr lang="en-US" sz="3086">
                <a:solidFill>
                  <a:srgbClr val="FFFFFF"/>
                </a:solidFill>
                <a:latin typeface="Canva Sans Bold"/>
              </a:rPr>
              <a:t>Totally enclosed non ventilated</a:t>
            </a:r>
          </a:p>
          <a:p>
            <a:pPr marL="666420" lvl="1" indent="-333210">
              <a:lnSpc>
                <a:spcPts val="4321"/>
              </a:lnSpc>
              <a:buFont typeface="Arial"/>
              <a:buChar char="•"/>
            </a:pPr>
            <a:r>
              <a:rPr lang="en-US" sz="3086">
                <a:solidFill>
                  <a:srgbClr val="FFFFFF"/>
                </a:solidFill>
                <a:latin typeface="Canva Sans Bold"/>
              </a:rPr>
              <a:t>Totally enclosed enclosure with no means of external cooling.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0301" y="3074311"/>
            <a:ext cx="5582307" cy="67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6"/>
              </a:lnSpc>
            </a:pPr>
            <a:r>
              <a:rPr lang="en-US" sz="3933">
                <a:solidFill>
                  <a:srgbClr val="135092"/>
                </a:solidFill>
                <a:latin typeface="Archivo Black"/>
              </a:rPr>
              <a:t>TENV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354127" y="4211086"/>
            <a:ext cx="6005885" cy="3546122"/>
            <a:chOff x="0" y="0"/>
            <a:chExt cx="2058148" cy="12152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8148" cy="1215215"/>
            </a:xfrm>
            <a:custGeom>
              <a:avLst/>
              <a:gdLst/>
              <a:ahLst/>
              <a:cxnLst/>
              <a:rect l="l" t="t" r="r" b="b"/>
              <a:pathLst>
                <a:path w="2058148" h="1215215">
                  <a:moveTo>
                    <a:pt x="0" y="0"/>
                  </a:moveTo>
                  <a:lnTo>
                    <a:pt x="2058148" y="0"/>
                  </a:lnTo>
                  <a:lnTo>
                    <a:pt x="2058148" y="1215215"/>
                  </a:lnTo>
                  <a:lnTo>
                    <a:pt x="0" y="1215215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82660" y="3004524"/>
            <a:ext cx="5891754" cy="903156"/>
            <a:chOff x="0" y="0"/>
            <a:chExt cx="228851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900669"/>
            <a:ext cx="8496293" cy="705808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Types of Motor Enclosures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631901" y="4263082"/>
            <a:ext cx="5642512" cy="3264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6420" lvl="1" indent="-333210">
              <a:lnSpc>
                <a:spcPts val="4321"/>
              </a:lnSpc>
              <a:buFont typeface="Arial"/>
              <a:buChar char="•"/>
            </a:pPr>
            <a:r>
              <a:rPr lang="en-US" sz="3086">
                <a:solidFill>
                  <a:srgbClr val="FFFFFF"/>
                </a:solidFill>
                <a:latin typeface="Canva Sans Bold"/>
              </a:rPr>
              <a:t>Totally enclosed fan-cooled</a:t>
            </a:r>
          </a:p>
          <a:p>
            <a:pPr marL="666420" lvl="1" indent="-333210">
              <a:lnSpc>
                <a:spcPts val="4321"/>
              </a:lnSpc>
              <a:buFont typeface="Arial"/>
              <a:buChar char="•"/>
            </a:pPr>
            <a:r>
              <a:rPr lang="en-US" sz="3086">
                <a:solidFill>
                  <a:srgbClr val="FFFFFF"/>
                </a:solidFill>
                <a:latin typeface="Canva Sans Bold"/>
              </a:rPr>
              <a:t>Totally enclosed enclosure with external cooling means, such as a shaft connected fan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37383" y="3074311"/>
            <a:ext cx="5582307" cy="67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6"/>
              </a:lnSpc>
            </a:pPr>
            <a:r>
              <a:rPr lang="en-US" sz="3933">
                <a:solidFill>
                  <a:srgbClr val="135092"/>
                </a:solidFill>
                <a:latin typeface="Archivo Black"/>
              </a:rPr>
              <a:t>TEFC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89960" y="-157165"/>
            <a:ext cx="5470044" cy="53474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475162" y="0"/>
            <a:ext cx="10812838" cy="10287000"/>
            <a:chOff x="0" y="0"/>
            <a:chExt cx="3994561" cy="3800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94560" cy="3800301"/>
            </a:xfrm>
            <a:custGeom>
              <a:avLst/>
              <a:gdLst/>
              <a:ahLst/>
              <a:cxnLst/>
              <a:rect l="l" t="t" r="r" b="b"/>
              <a:pathLst>
                <a:path w="3994560" h="3800301">
                  <a:moveTo>
                    <a:pt x="0" y="0"/>
                  </a:moveTo>
                  <a:lnTo>
                    <a:pt x="0" y="3800301"/>
                  </a:lnTo>
                  <a:lnTo>
                    <a:pt x="3994560" y="3800301"/>
                  </a:lnTo>
                  <a:lnTo>
                    <a:pt x="3994560" y="0"/>
                  </a:lnTo>
                  <a:lnTo>
                    <a:pt x="0" y="0"/>
                  </a:lnTo>
                  <a:close/>
                  <a:moveTo>
                    <a:pt x="3933601" y="3739341"/>
                  </a:moveTo>
                  <a:lnTo>
                    <a:pt x="59690" y="3739341"/>
                  </a:lnTo>
                  <a:lnTo>
                    <a:pt x="59690" y="59690"/>
                  </a:lnTo>
                  <a:lnTo>
                    <a:pt x="3933601" y="59690"/>
                  </a:lnTo>
                  <a:lnTo>
                    <a:pt x="3933601" y="3739341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-157165"/>
            <a:ext cx="7619036" cy="10444165"/>
            <a:chOff x="0" y="0"/>
            <a:chExt cx="2006660" cy="27507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06660" cy="2750726"/>
            </a:xfrm>
            <a:custGeom>
              <a:avLst/>
              <a:gdLst/>
              <a:ahLst/>
              <a:cxnLst/>
              <a:rect l="l" t="t" r="r" b="b"/>
              <a:pathLst>
                <a:path w="2006660" h="2750726">
                  <a:moveTo>
                    <a:pt x="0" y="0"/>
                  </a:moveTo>
                  <a:lnTo>
                    <a:pt x="2006660" y="0"/>
                  </a:lnTo>
                  <a:lnTo>
                    <a:pt x="2006660" y="2750726"/>
                  </a:lnTo>
                  <a:lnTo>
                    <a:pt x="0" y="2750726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01991" y="3790115"/>
            <a:ext cx="7015054" cy="2638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Motor 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Operation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7090" y="5507528"/>
            <a:ext cx="7188981" cy="445575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60624" y="3542426"/>
            <a:ext cx="6035516" cy="4409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013" r="2013"/>
          <a:stretch>
            <a:fillRect/>
          </a:stretch>
        </p:blipFill>
        <p:spPr>
          <a:xfrm>
            <a:off x="6865209" y="3246361"/>
            <a:ext cx="6474390" cy="578441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34081" y="4297411"/>
            <a:ext cx="6005885" cy="4136006"/>
            <a:chOff x="0" y="0"/>
            <a:chExt cx="2058148" cy="14173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8148" cy="1417362"/>
            </a:xfrm>
            <a:custGeom>
              <a:avLst/>
              <a:gdLst/>
              <a:ahLst/>
              <a:cxnLst/>
              <a:rect l="l" t="t" r="r" b="b"/>
              <a:pathLst>
                <a:path w="2058148" h="1417362">
                  <a:moveTo>
                    <a:pt x="0" y="0"/>
                  </a:moveTo>
                  <a:lnTo>
                    <a:pt x="2058148" y="0"/>
                  </a:lnTo>
                  <a:lnTo>
                    <a:pt x="2058148" y="1417362"/>
                  </a:lnTo>
                  <a:lnTo>
                    <a:pt x="0" y="141736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62614" y="3090848"/>
            <a:ext cx="5891754" cy="903156"/>
            <a:chOff x="0" y="0"/>
            <a:chExt cx="2288518" cy="3508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88518" cy="350810"/>
            </a:xfrm>
            <a:custGeom>
              <a:avLst/>
              <a:gdLst/>
              <a:ahLst/>
              <a:cxnLst/>
              <a:rect l="l" t="t" r="r" b="b"/>
              <a:pathLst>
                <a:path w="2288518" h="350810">
                  <a:moveTo>
                    <a:pt x="0" y="0"/>
                  </a:moveTo>
                  <a:lnTo>
                    <a:pt x="0" y="350810"/>
                  </a:lnTo>
                  <a:lnTo>
                    <a:pt x="2288518" y="350810"/>
                  </a:lnTo>
                  <a:lnTo>
                    <a:pt x="2288518" y="0"/>
                  </a:lnTo>
                  <a:lnTo>
                    <a:pt x="0" y="0"/>
                  </a:lnTo>
                  <a:close/>
                  <a:moveTo>
                    <a:pt x="222755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2227558" y="59690"/>
                  </a:lnTo>
                  <a:lnTo>
                    <a:pt x="222755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Types of Motor Enclosures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1856" y="4349407"/>
            <a:ext cx="5642512" cy="380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6420" lvl="1" indent="-333210">
              <a:lnSpc>
                <a:spcPts val="4321"/>
              </a:lnSpc>
              <a:buFont typeface="Arial"/>
              <a:buChar char="•"/>
            </a:pPr>
            <a:r>
              <a:rPr lang="en-US" sz="3086">
                <a:solidFill>
                  <a:srgbClr val="FFFFFF"/>
                </a:solidFill>
                <a:latin typeface="Canva Sans Bold"/>
              </a:rPr>
              <a:t>Totally enclosed blower-cooled</a:t>
            </a:r>
          </a:p>
          <a:p>
            <a:pPr marL="666420" lvl="1" indent="-333210">
              <a:lnSpc>
                <a:spcPts val="4321"/>
              </a:lnSpc>
              <a:buFont typeface="Arial"/>
              <a:buChar char="•"/>
            </a:pPr>
            <a:r>
              <a:rPr lang="en-US" sz="3086">
                <a:solidFill>
                  <a:srgbClr val="FFFFFF"/>
                </a:solidFill>
                <a:latin typeface="Canva Sans Bold"/>
              </a:rPr>
              <a:t>Totally enclosed enclosure with external cooling means such as a separately controlled motor power.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7338" y="3160636"/>
            <a:ext cx="5582307" cy="67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6"/>
              </a:lnSpc>
            </a:pPr>
            <a:r>
              <a:rPr lang="en-US" sz="3933">
                <a:solidFill>
                  <a:srgbClr val="135092"/>
                </a:solidFill>
                <a:latin typeface="Archivo Black"/>
              </a:rPr>
              <a:t>TEBC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8582"/>
            <a:ext cx="7619036" cy="10444165"/>
            <a:chOff x="0" y="0"/>
            <a:chExt cx="2006660" cy="2750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6660" cy="2750726"/>
            </a:xfrm>
            <a:custGeom>
              <a:avLst/>
              <a:gdLst/>
              <a:ahLst/>
              <a:cxnLst/>
              <a:rect l="l" t="t" r="r" b="b"/>
              <a:pathLst>
                <a:path w="2006660" h="2750726">
                  <a:moveTo>
                    <a:pt x="0" y="0"/>
                  </a:moveTo>
                  <a:lnTo>
                    <a:pt x="2006660" y="0"/>
                  </a:lnTo>
                  <a:lnTo>
                    <a:pt x="2006660" y="2750726"/>
                  </a:lnTo>
                  <a:lnTo>
                    <a:pt x="0" y="2750726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8652" y="2091249"/>
            <a:ext cx="7270384" cy="4743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Archivo Black"/>
              </a:rPr>
              <a:t>Application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Archivo Black"/>
              </a:rPr>
              <a:t>Driven</a:t>
            </a:r>
          </a:p>
          <a:p>
            <a:pPr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Archivo Black"/>
              </a:rPr>
              <a:t>Enclosures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66056" y="2040479"/>
            <a:ext cx="10392457" cy="6010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1866" lvl="1" indent="-525933">
              <a:lnSpc>
                <a:spcPts val="6820"/>
              </a:lnSpc>
              <a:buFont typeface="Arial"/>
              <a:buChar char="•"/>
            </a:pPr>
            <a:r>
              <a:rPr lang="en-US" sz="4872">
                <a:solidFill>
                  <a:srgbClr val="135092"/>
                </a:solidFill>
                <a:latin typeface="Canva Sans Bold"/>
              </a:rPr>
              <a:t>Washdown</a:t>
            </a:r>
          </a:p>
          <a:p>
            <a:pPr marL="1051866" lvl="1" indent="-525933">
              <a:lnSpc>
                <a:spcPts val="6820"/>
              </a:lnSpc>
              <a:buFont typeface="Arial"/>
              <a:buChar char="•"/>
            </a:pPr>
            <a:r>
              <a:rPr lang="en-US" sz="4872">
                <a:solidFill>
                  <a:srgbClr val="135092"/>
                </a:solidFill>
                <a:latin typeface="Canva Sans Bold"/>
              </a:rPr>
              <a:t>Stainless Steel</a:t>
            </a:r>
          </a:p>
          <a:p>
            <a:pPr marL="1051866" lvl="1" indent="-525933">
              <a:lnSpc>
                <a:spcPts val="6820"/>
              </a:lnSpc>
              <a:buFont typeface="Arial"/>
              <a:buChar char="•"/>
            </a:pPr>
            <a:r>
              <a:rPr lang="en-US" sz="4872">
                <a:solidFill>
                  <a:srgbClr val="135092"/>
                </a:solidFill>
                <a:latin typeface="Canva Sans Bold"/>
              </a:rPr>
              <a:t>Explosion Proof</a:t>
            </a:r>
          </a:p>
          <a:p>
            <a:pPr marL="1051866" lvl="1" indent="-525933">
              <a:lnSpc>
                <a:spcPts val="6820"/>
              </a:lnSpc>
              <a:buFont typeface="Arial"/>
              <a:buChar char="•"/>
            </a:pPr>
            <a:r>
              <a:rPr lang="en-US" sz="4872">
                <a:solidFill>
                  <a:srgbClr val="135092"/>
                </a:solidFill>
                <a:latin typeface="Canva Sans Bold"/>
              </a:rPr>
              <a:t>Totally Enclosed Air Over</a:t>
            </a:r>
          </a:p>
          <a:p>
            <a:pPr marL="1051866" lvl="1" indent="-525933">
              <a:lnSpc>
                <a:spcPts val="6820"/>
              </a:lnSpc>
              <a:buFont typeface="Arial"/>
              <a:buChar char="•"/>
            </a:pPr>
            <a:r>
              <a:rPr lang="en-US" sz="4872">
                <a:solidFill>
                  <a:srgbClr val="135092"/>
                </a:solidFill>
                <a:latin typeface="Canva Sans Bold"/>
              </a:rPr>
              <a:t>Weather Protected</a:t>
            </a:r>
          </a:p>
          <a:p>
            <a:pPr marL="2103733" lvl="2" indent="-701244">
              <a:lnSpc>
                <a:spcPts val="6820"/>
              </a:lnSpc>
              <a:buFont typeface="Arial"/>
              <a:buChar char="⚬"/>
            </a:pPr>
            <a:r>
              <a:rPr lang="en-US" sz="4872">
                <a:solidFill>
                  <a:srgbClr val="135092"/>
                </a:solidFill>
                <a:latin typeface="Canva Sans Bold"/>
              </a:rPr>
              <a:t>Type I</a:t>
            </a:r>
          </a:p>
          <a:p>
            <a:pPr marL="2103733" lvl="2" indent="-701244">
              <a:lnSpc>
                <a:spcPts val="6820"/>
              </a:lnSpc>
              <a:buFont typeface="Arial"/>
              <a:buChar char="⚬"/>
            </a:pPr>
            <a:r>
              <a:rPr lang="en-US" sz="4872">
                <a:solidFill>
                  <a:srgbClr val="135092"/>
                </a:solidFill>
                <a:latin typeface="Canva Sans Bold"/>
              </a:rPr>
              <a:t>Type II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4081" y="4297411"/>
            <a:ext cx="8265435" cy="3172049"/>
            <a:chOff x="0" y="0"/>
            <a:chExt cx="2832469" cy="10870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32469" cy="1087025"/>
            </a:xfrm>
            <a:custGeom>
              <a:avLst/>
              <a:gdLst/>
              <a:ahLst/>
              <a:cxnLst/>
              <a:rect l="l" t="t" r="r" b="b"/>
              <a:pathLst>
                <a:path w="2832469" h="1087025">
                  <a:moveTo>
                    <a:pt x="0" y="0"/>
                  </a:moveTo>
                  <a:lnTo>
                    <a:pt x="2832469" y="0"/>
                  </a:lnTo>
                  <a:lnTo>
                    <a:pt x="2832469" y="1087025"/>
                  </a:lnTo>
                  <a:lnTo>
                    <a:pt x="0" y="1087025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2614" y="3090848"/>
            <a:ext cx="8236902" cy="903156"/>
            <a:chOff x="0" y="0"/>
            <a:chExt cx="3199438" cy="350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99438" cy="350810"/>
            </a:xfrm>
            <a:custGeom>
              <a:avLst/>
              <a:gdLst/>
              <a:ahLst/>
              <a:cxnLst/>
              <a:rect l="l" t="t" r="r" b="b"/>
              <a:pathLst>
                <a:path w="3199438" h="350810">
                  <a:moveTo>
                    <a:pt x="0" y="0"/>
                  </a:moveTo>
                  <a:lnTo>
                    <a:pt x="0" y="350810"/>
                  </a:lnTo>
                  <a:lnTo>
                    <a:pt x="3199438" y="350810"/>
                  </a:lnTo>
                  <a:lnTo>
                    <a:pt x="3199438" y="0"/>
                  </a:lnTo>
                  <a:lnTo>
                    <a:pt x="0" y="0"/>
                  </a:lnTo>
                  <a:close/>
                  <a:moveTo>
                    <a:pt x="3138478" y="289850"/>
                  </a:moveTo>
                  <a:lnTo>
                    <a:pt x="59690" y="289850"/>
                  </a:lnTo>
                  <a:lnTo>
                    <a:pt x="59690" y="59690"/>
                  </a:lnTo>
                  <a:lnTo>
                    <a:pt x="3138478" y="59690"/>
                  </a:lnTo>
                  <a:lnTo>
                    <a:pt x="3138478" y="289850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89676" y="3090848"/>
            <a:ext cx="8409864" cy="631076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Something you cannot see...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5768" y="4460729"/>
            <a:ext cx="5642512" cy="2721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6420" lvl="1" indent="-333210">
              <a:lnSpc>
                <a:spcPts val="4321"/>
              </a:lnSpc>
              <a:buFont typeface="Arial"/>
              <a:buChar char="•"/>
            </a:pPr>
            <a:r>
              <a:rPr lang="en-US" sz="3086">
                <a:solidFill>
                  <a:srgbClr val="FFFFFF"/>
                </a:solidFill>
                <a:latin typeface="Canva Sans Bold"/>
              </a:rPr>
              <a:t>C5 or C3 Lamination Steel</a:t>
            </a:r>
          </a:p>
          <a:p>
            <a:pPr marL="1332840" lvl="2" indent="-444280">
              <a:lnSpc>
                <a:spcPts val="4321"/>
              </a:lnSpc>
              <a:buFont typeface="Arial"/>
              <a:buChar char="⚬"/>
            </a:pPr>
            <a:r>
              <a:rPr lang="en-US" sz="3086">
                <a:solidFill>
                  <a:srgbClr val="FFFFFF"/>
                </a:solidFill>
                <a:latin typeface="Canva Sans Bold"/>
              </a:rPr>
              <a:t>C5 rated for 1000 degrees F</a:t>
            </a:r>
          </a:p>
          <a:p>
            <a:pPr marL="1332840" lvl="2" indent="-444280">
              <a:lnSpc>
                <a:spcPts val="4321"/>
              </a:lnSpc>
              <a:buFont typeface="Arial"/>
              <a:buChar char="⚬"/>
            </a:pPr>
            <a:r>
              <a:rPr lang="en-US" sz="3086">
                <a:solidFill>
                  <a:srgbClr val="FFFFFF"/>
                </a:solidFill>
                <a:latin typeface="Canva Sans Bold"/>
              </a:rPr>
              <a:t>C3 rated for 750 degrees F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1856" y="3160636"/>
            <a:ext cx="7754806" cy="67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6"/>
              </a:lnSpc>
            </a:pPr>
            <a:r>
              <a:rPr lang="en-US" sz="3933">
                <a:solidFill>
                  <a:srgbClr val="135092"/>
                </a:solidFill>
                <a:latin typeface="Archivo Black"/>
              </a:rPr>
              <a:t>Stator &amp; Rotor Laminations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9066"/>
            <a:ext cx="18288000" cy="2155726"/>
            <a:chOff x="0" y="0"/>
            <a:chExt cx="4816593" cy="567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7763"/>
            </a:xfrm>
            <a:custGeom>
              <a:avLst/>
              <a:gdLst/>
              <a:ahLst/>
              <a:cxnLst/>
              <a:rect l="l" t="t" r="r" b="b"/>
              <a:pathLst>
                <a:path w="4816592" h="567763">
                  <a:moveTo>
                    <a:pt x="0" y="0"/>
                  </a:moveTo>
                  <a:lnTo>
                    <a:pt x="4816592" y="0"/>
                  </a:lnTo>
                  <a:lnTo>
                    <a:pt x="4816592" y="567763"/>
                  </a:lnTo>
                  <a:lnTo>
                    <a:pt x="0" y="567763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0720" y="2694792"/>
            <a:ext cx="13148873" cy="737875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266402" y="789355"/>
            <a:ext cx="18820804" cy="148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55"/>
              </a:lnSpc>
              <a:spcBef>
                <a:spcPct val="0"/>
              </a:spcBef>
            </a:pPr>
            <a:r>
              <a:rPr lang="en-US" sz="8611">
                <a:solidFill>
                  <a:srgbClr val="FFFFFF"/>
                </a:solidFill>
                <a:latin typeface="Archivo Black"/>
              </a:rPr>
              <a:t>How does everything add up?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4417" y="4042654"/>
            <a:ext cx="20248242" cy="1900116"/>
            <a:chOff x="0" y="0"/>
            <a:chExt cx="5332870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32870" cy="500442"/>
            </a:xfrm>
            <a:custGeom>
              <a:avLst/>
              <a:gdLst/>
              <a:ahLst/>
              <a:cxnLst/>
              <a:rect l="l" t="t" r="r" b="b"/>
              <a:pathLst>
                <a:path w="5332870" h="500442">
                  <a:moveTo>
                    <a:pt x="38235" y="0"/>
                  </a:moveTo>
                  <a:lnTo>
                    <a:pt x="5294635" y="0"/>
                  </a:lnTo>
                  <a:cubicBezTo>
                    <a:pt x="5304776" y="0"/>
                    <a:pt x="5314501" y="4028"/>
                    <a:pt x="5321671" y="11199"/>
                  </a:cubicBezTo>
                  <a:cubicBezTo>
                    <a:pt x="5328842" y="18369"/>
                    <a:pt x="5332870" y="28094"/>
                    <a:pt x="5332870" y="38235"/>
                  </a:cubicBezTo>
                  <a:lnTo>
                    <a:pt x="5332870" y="462207"/>
                  </a:lnTo>
                  <a:cubicBezTo>
                    <a:pt x="5332870" y="472348"/>
                    <a:pt x="5328842" y="482073"/>
                    <a:pt x="5321671" y="489243"/>
                  </a:cubicBezTo>
                  <a:cubicBezTo>
                    <a:pt x="5314501" y="496414"/>
                    <a:pt x="5304776" y="500442"/>
                    <a:pt x="5294635" y="500442"/>
                  </a:cubicBezTo>
                  <a:lnTo>
                    <a:pt x="38235" y="500442"/>
                  </a:lnTo>
                  <a:cubicBezTo>
                    <a:pt x="17118" y="500442"/>
                    <a:pt x="0" y="483324"/>
                    <a:pt x="0" y="462207"/>
                  </a:cubicBezTo>
                  <a:lnTo>
                    <a:pt x="0" y="38235"/>
                  </a:lnTo>
                  <a:cubicBezTo>
                    <a:pt x="0" y="28094"/>
                    <a:pt x="4028" y="18369"/>
                    <a:pt x="11199" y="11199"/>
                  </a:cubicBezTo>
                  <a:cubicBezTo>
                    <a:pt x="18369" y="4028"/>
                    <a:pt x="28094" y="0"/>
                    <a:pt x="38235" y="0"/>
                  </a:cubicBez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51282" y="3946543"/>
            <a:ext cx="8764718" cy="1882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99"/>
              </a:lnSpc>
            </a:pPr>
            <a:r>
              <a:rPr lang="en-US" sz="10999" dirty="0">
                <a:solidFill>
                  <a:srgbClr val="FFFFFF"/>
                </a:solidFill>
                <a:latin typeface="Archivo Black"/>
              </a:rPr>
              <a:t>Questions?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59391" y="0"/>
            <a:ext cx="11028609" cy="10287000"/>
            <a:chOff x="0" y="0"/>
            <a:chExt cx="4074272" cy="38003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4272" cy="3800301"/>
            </a:xfrm>
            <a:custGeom>
              <a:avLst/>
              <a:gdLst/>
              <a:ahLst/>
              <a:cxnLst/>
              <a:rect l="l" t="t" r="r" b="b"/>
              <a:pathLst>
                <a:path w="4074272" h="3800301">
                  <a:moveTo>
                    <a:pt x="0" y="0"/>
                  </a:moveTo>
                  <a:lnTo>
                    <a:pt x="0" y="3800301"/>
                  </a:lnTo>
                  <a:lnTo>
                    <a:pt x="4074272" y="3800301"/>
                  </a:lnTo>
                  <a:lnTo>
                    <a:pt x="4074272" y="0"/>
                  </a:lnTo>
                  <a:lnTo>
                    <a:pt x="0" y="0"/>
                  </a:lnTo>
                  <a:close/>
                  <a:moveTo>
                    <a:pt x="4013312" y="3739341"/>
                  </a:moveTo>
                  <a:lnTo>
                    <a:pt x="59690" y="3739341"/>
                  </a:lnTo>
                  <a:lnTo>
                    <a:pt x="59690" y="59690"/>
                  </a:lnTo>
                  <a:lnTo>
                    <a:pt x="4013312" y="59690"/>
                  </a:lnTo>
                  <a:lnTo>
                    <a:pt x="4013312" y="3739341"/>
                  </a:lnTo>
                  <a:close/>
                </a:path>
              </a:pathLst>
            </a:custGeom>
            <a:solidFill>
              <a:srgbClr val="135092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2000" y="4294306"/>
            <a:ext cx="4785171" cy="59141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-157165"/>
            <a:ext cx="7619036" cy="10444165"/>
            <a:chOff x="0" y="0"/>
            <a:chExt cx="2006660" cy="27507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06660" cy="2750726"/>
            </a:xfrm>
            <a:custGeom>
              <a:avLst/>
              <a:gdLst/>
              <a:ahLst/>
              <a:cxnLst/>
              <a:rect l="l" t="t" r="r" b="b"/>
              <a:pathLst>
                <a:path w="2006660" h="2750726">
                  <a:moveTo>
                    <a:pt x="0" y="0"/>
                  </a:moveTo>
                  <a:lnTo>
                    <a:pt x="2006660" y="0"/>
                  </a:lnTo>
                  <a:lnTo>
                    <a:pt x="2006660" y="2750726"/>
                  </a:lnTo>
                  <a:lnTo>
                    <a:pt x="0" y="2750726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01991" y="3790115"/>
            <a:ext cx="7015054" cy="2638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Motor 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Operation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33181" y="0"/>
            <a:ext cx="5922809" cy="41552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9232"/>
            <a:ext cx="18474930" cy="1900116"/>
            <a:chOff x="0" y="0"/>
            <a:chExt cx="486582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5825" cy="500442"/>
            </a:xfrm>
            <a:custGeom>
              <a:avLst/>
              <a:gdLst/>
              <a:ahLst/>
              <a:cxnLst/>
              <a:rect l="l" t="t" r="r" b="b"/>
              <a:pathLst>
                <a:path w="4865825" h="500442">
                  <a:moveTo>
                    <a:pt x="0" y="0"/>
                  </a:moveTo>
                  <a:lnTo>
                    <a:pt x="4865825" y="0"/>
                  </a:lnTo>
                  <a:lnTo>
                    <a:pt x="486582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44120"/>
          <a:stretch>
            <a:fillRect/>
          </a:stretch>
        </p:blipFill>
        <p:spPr>
          <a:xfrm>
            <a:off x="3446020" y="2691066"/>
            <a:ext cx="11395961" cy="686597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1206303" y="645870"/>
            <a:ext cx="20887536" cy="130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Three Phrase Motor Construction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9232"/>
            <a:ext cx="18474930" cy="1900116"/>
            <a:chOff x="0" y="0"/>
            <a:chExt cx="486582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5825" cy="500442"/>
            </a:xfrm>
            <a:custGeom>
              <a:avLst/>
              <a:gdLst/>
              <a:ahLst/>
              <a:cxnLst/>
              <a:rect l="l" t="t" r="r" b="b"/>
              <a:pathLst>
                <a:path w="4865825" h="500442">
                  <a:moveTo>
                    <a:pt x="0" y="0"/>
                  </a:moveTo>
                  <a:lnTo>
                    <a:pt x="4865825" y="0"/>
                  </a:lnTo>
                  <a:lnTo>
                    <a:pt x="486582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3577" y="2644401"/>
            <a:ext cx="17340846" cy="3409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577" y="6054118"/>
            <a:ext cx="2572366" cy="25105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1206303" y="645870"/>
            <a:ext cx="20887536" cy="130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Rotation of the Motor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9232"/>
            <a:ext cx="18474930" cy="1900116"/>
            <a:chOff x="0" y="0"/>
            <a:chExt cx="486582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5825" cy="500442"/>
            </a:xfrm>
            <a:custGeom>
              <a:avLst/>
              <a:gdLst/>
              <a:ahLst/>
              <a:cxnLst/>
              <a:rect l="l" t="t" r="r" b="b"/>
              <a:pathLst>
                <a:path w="4865825" h="500442">
                  <a:moveTo>
                    <a:pt x="0" y="0"/>
                  </a:moveTo>
                  <a:lnTo>
                    <a:pt x="4865825" y="0"/>
                  </a:lnTo>
                  <a:lnTo>
                    <a:pt x="486582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3577" y="2644401"/>
            <a:ext cx="17340846" cy="3409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577" y="6054118"/>
            <a:ext cx="2572366" cy="25105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1206303" y="645870"/>
            <a:ext cx="20887536" cy="130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Rotation of the Motor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5943" y="7645259"/>
            <a:ext cx="2572366" cy="25105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9232"/>
            <a:ext cx="18474930" cy="1900116"/>
            <a:chOff x="0" y="0"/>
            <a:chExt cx="4865825" cy="500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5825" cy="500442"/>
            </a:xfrm>
            <a:custGeom>
              <a:avLst/>
              <a:gdLst/>
              <a:ahLst/>
              <a:cxnLst/>
              <a:rect l="l" t="t" r="r" b="b"/>
              <a:pathLst>
                <a:path w="4865825" h="500442">
                  <a:moveTo>
                    <a:pt x="0" y="0"/>
                  </a:moveTo>
                  <a:lnTo>
                    <a:pt x="4865825" y="0"/>
                  </a:lnTo>
                  <a:lnTo>
                    <a:pt x="4865825" y="500442"/>
                  </a:lnTo>
                  <a:lnTo>
                    <a:pt x="0" y="500442"/>
                  </a:lnTo>
                  <a:close/>
                </a:path>
              </a:pathLst>
            </a:custGeom>
            <a:solidFill>
              <a:srgbClr val="1350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3577" y="2644401"/>
            <a:ext cx="17340846" cy="3409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577" y="6054118"/>
            <a:ext cx="2572366" cy="25105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1206303" y="645870"/>
            <a:ext cx="20887536" cy="130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Archivo Black"/>
              </a:rPr>
              <a:t>Rotation of the Motor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5943" y="7645259"/>
            <a:ext cx="2572366" cy="25105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14004" y="6054118"/>
            <a:ext cx="2572366" cy="25105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Custom</PresentationFormat>
  <Paragraphs>201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Calibri</vt:lpstr>
      <vt:lpstr>Canva Sans Bold</vt:lpstr>
      <vt:lpstr>Arial</vt:lpstr>
      <vt:lpstr>Archivo Black</vt:lpstr>
      <vt:lpstr>Canva Sans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Motors 101</dc:title>
  <cp:lastModifiedBy>Jay Reid</cp:lastModifiedBy>
  <cp:revision>2</cp:revision>
  <dcterms:created xsi:type="dcterms:W3CDTF">2006-08-16T00:00:00Z</dcterms:created>
  <dcterms:modified xsi:type="dcterms:W3CDTF">2022-09-28T21:27:05Z</dcterms:modified>
  <dc:identifier>DAFMajnH6d4</dc:identifier>
</cp:coreProperties>
</file>